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/4.0/" TargetMode="Externa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/4.0/" TargetMode="Externa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/4.0/" TargetMode="Externa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2217" y="13054142"/>
            <a:ext cx="3779386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Slides </a:t>
            </a: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" name="Shape 12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7" name="Shape 87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hape 88"/>
          <p:cNvSpPr txBox="1"/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6" name="Shape 96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7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 txBox="1"/>
          <p:nvPr/>
        </p:nvSpPr>
        <p:spPr>
          <a:xfrm>
            <a:off x="23809" y="13054142"/>
            <a:ext cx="2255448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 RStudio</a:t>
            </a:r>
          </a:p>
        </p:txBody>
      </p:sp>
      <p:sp>
        <p:nvSpPr>
          <p:cNvPr id="99" name="Shape 99"/>
          <p:cNvSpPr txBox="1"/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7" name="Shape 107"/>
          <p:cNvSpPr/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23809" y="13054142"/>
            <a:ext cx="2255448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 RStudio</a:t>
            </a:r>
          </a:p>
        </p:txBody>
      </p:sp>
      <p:sp>
        <p:nvSpPr>
          <p:cNvPr id="109" name="Shape 109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 txBox="1"/>
          <p:nvPr/>
        </p:nvSpPr>
        <p:spPr>
          <a:xfrm>
            <a:off x="23809" y="13054142"/>
            <a:ext cx="2255448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 RStudio</a:t>
            </a:r>
          </a:p>
        </p:txBody>
      </p:sp>
      <p:sp>
        <p:nvSpPr>
          <p:cNvPr id="118" name="Shape 118"/>
          <p:cNvSpPr txBox="1"/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cap="none" sz="9600">
                <a:solidFill>
                  <a:srgbClr val="F3F3F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" name="Shape 28"/>
          <p:cNvSpPr txBox="1"/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36" name="Shape 36"/>
          <p:cNvSpPr/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37" name="Shape 37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6" name="Shape 46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hape 47"/>
          <p:cNvSpPr txBox="1"/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hape 55"/>
          <p:cNvSpPr txBox="1"/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7" name="Shape 77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 txBox="1"/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A6AAA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/>
          <p:nvPr>
            <p:ph type="sldNum" sz="quarter" idx="2"/>
          </p:nvPr>
        </p:nvSpPr>
        <p:spPr>
          <a:xfrm>
            <a:off x="11958984" y="13081000"/>
            <a:ext cx="453332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/4.0/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hyperlink" Target="https://creativecommons.org/licenses/by/4.0/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.png"/><Relationship Id="rId4" Type="http://schemas.openxmlformats.org/officeDocument/2006/relationships/hyperlink" Target="https://rstudio.cloud/learn/cheat-sheets" TargetMode="External"/><Relationship Id="rId5" Type="http://schemas.openxmlformats.org/officeDocument/2006/relationships/image" Target="../media/image2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6.png"/><Relationship Id="rId5" Type="http://schemas.openxmlformats.org/officeDocument/2006/relationships/image" Target="../media/image2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6.png"/><Relationship Id="rId5" Type="http://schemas.openxmlformats.org/officeDocument/2006/relationships/image" Target="../media/image2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hyperlink" Target="http://ggplot2.tidyverse.org" TargetMode="External"/><Relationship Id="rId4" Type="http://schemas.openxmlformats.org/officeDocument/2006/relationships/image" Target="../media/image33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2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2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hyperlink" Target="http://plot.ly/ggplot2/" TargetMode="External"/><Relationship Id="rId4" Type="http://schemas.openxmlformats.org/officeDocument/2006/relationships/image" Target="../media/image4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6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2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6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image" Target="../media/image2.png"/><Relationship Id="rId4" Type="http://schemas.openxmlformats.org/officeDocument/2006/relationships/image" Target="../media/image45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hyperlink" Target="http://plot.ly/ggplot2/" TargetMode="External"/><Relationship Id="rId4" Type="http://schemas.openxmlformats.org/officeDocument/2006/relationships/image" Target="../media/image40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5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48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48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48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48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48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48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48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48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49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2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3" Type="http://schemas.openxmlformats.org/officeDocument/2006/relationships/image" Target="../media/image2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3" Type="http://schemas.openxmlformats.org/officeDocument/2006/relationships/image" Target="../media/image2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53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2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2.png"/><Relationship Id="rId4" Type="http://schemas.openxmlformats.org/officeDocument/2006/relationships/image" Target="../media/image5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5.png"/><Relationship Id="rId4" Type="http://schemas.openxmlformats.org/officeDocument/2006/relationships/image" Target="../media/image56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.tif"/><Relationship Id="rId4" Type="http://schemas.openxmlformats.org/officeDocument/2006/relationships/hyperlink" Target="http://bit.ly/hn54NW" TargetMode="Externa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57.png"/><Relationship Id="rId4" Type="http://schemas.openxmlformats.org/officeDocument/2006/relationships/hyperlink" Target="https://dl.dropbox.com/u/24648660/ggmap%20useR%202012.pdf" TargetMode="Externa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tif"/><Relationship Id="rId4" Type="http://schemas.openxmlformats.org/officeDocument/2006/relationships/hyperlink" Target="http://spatialanalysis.co.uk/2012/02/great-maps-ggplot2/" TargetMode="Externa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Relationship Id="rId3" Type="http://schemas.openxmlformats.org/officeDocument/2006/relationships/image" Target="../media/image2.png"/><Relationship Id="rId4" Type="http://schemas.openxmlformats.org/officeDocument/2006/relationships/hyperlink" Target="https://r4ds.had.co.nz/" TargetMode="External"/><Relationship Id="rId5" Type="http://schemas.openxmlformats.org/officeDocument/2006/relationships/image" Target="../media/image59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2.png"/><Relationship Id="rId4" Type="http://schemas.openxmlformats.org/officeDocument/2006/relationships/hyperlink" Target="https://rstudio.cloud/learn/primers" TargetMode="External"/><Relationship Id="rId5" Type="http://schemas.openxmlformats.org/officeDocument/2006/relationships/image" Target="../media/image24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Visualize Data with</a:t>
            </a:r>
          </a:p>
        </p:txBody>
      </p:sp>
      <p:pic>
        <p:nvPicPr>
          <p:cNvPr id="128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4783" y="4384143"/>
            <a:ext cx="6454434" cy="7483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2" name="Shape 192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95" name="Group 195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193" name="Shape 193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4" name="Shape 194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ggplot(data =</a:t>
              </a:r>
              <a:r>
                <a:t> mpg</a:t>
              </a:r>
              <a:r>
                <a:rPr>
                  <a:solidFill>
                    <a:srgbClr val="000000"/>
                  </a:solidFill>
                </a:rPr>
                <a:t>) +</a:t>
              </a:r>
              <a:endParaRPr>
                <a:solidFill>
                  <a:srgbClr val="000000"/>
                </a:solidFill>
              </a:endParaRP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geom_point</a:t>
              </a:r>
              <a:r>
                <a:rPr>
                  <a:solidFill>
                    <a:srgbClr val="000000"/>
                  </a:solidFill>
                </a:rPr>
                <a:t>(mapping = aes(</a:t>
              </a:r>
              <a:r>
                <a:t>x = displ, y = hwy</a:t>
              </a:r>
              <a:r>
                <a:rPr>
                  <a:solidFill>
                    <a:srgbClr val="000000"/>
                  </a:solidFill>
                </a:rPr>
                <a:t>))</a:t>
              </a:r>
            </a:p>
          </p:txBody>
        </p:sp>
      </p:grpSp>
      <p:grpSp>
        <p:nvGrpSpPr>
          <p:cNvPr id="202" name="Group 202"/>
          <p:cNvGrpSpPr/>
          <p:nvPr/>
        </p:nvGrpSpPr>
        <p:grpSpPr>
          <a:xfrm>
            <a:off x="2094565" y="2811414"/>
            <a:ext cx="20592670" cy="7646422"/>
            <a:chOff x="0" y="0"/>
            <a:chExt cx="20592669" cy="7646420"/>
          </a:xfrm>
        </p:grpSpPr>
        <p:sp>
          <p:nvSpPr>
            <p:cNvPr id="196" name="Shape 196"/>
            <p:cNvSpPr/>
            <p:nvPr/>
          </p:nvSpPr>
          <p:spPr>
            <a:xfrm>
              <a:off x="5005492" y="3395"/>
              <a:ext cx="2367361" cy="2774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943" y="0"/>
                  </a:moveTo>
                  <a:cubicBezTo>
                    <a:pt x="1766" y="0"/>
                    <a:pt x="0" y="1507"/>
                    <a:pt x="0" y="3365"/>
                  </a:cubicBezTo>
                  <a:lnTo>
                    <a:pt x="0" y="8940"/>
                  </a:lnTo>
                  <a:cubicBezTo>
                    <a:pt x="0" y="10798"/>
                    <a:pt x="1766" y="12305"/>
                    <a:pt x="3943" y="12305"/>
                  </a:cubicBezTo>
                  <a:lnTo>
                    <a:pt x="15513" y="12305"/>
                  </a:lnTo>
                  <a:lnTo>
                    <a:pt x="16675" y="21600"/>
                  </a:lnTo>
                  <a:lnTo>
                    <a:pt x="17834" y="12289"/>
                  </a:lnTo>
                  <a:cubicBezTo>
                    <a:pt x="19928" y="12209"/>
                    <a:pt x="21600" y="10746"/>
                    <a:pt x="21600" y="8940"/>
                  </a:cubicBezTo>
                  <a:lnTo>
                    <a:pt x="21600" y="3365"/>
                  </a:lnTo>
                  <a:cubicBezTo>
                    <a:pt x="21600" y="1507"/>
                    <a:pt x="19834" y="0"/>
                    <a:pt x="17657" y="0"/>
                  </a:cubicBezTo>
                  <a:lnTo>
                    <a:pt x="394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defRPr b="1" sz="6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7628310" y="0"/>
              <a:ext cx="6953251" cy="2924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3" y="0"/>
                  </a:moveTo>
                  <a:cubicBezTo>
                    <a:pt x="601" y="0"/>
                    <a:pt x="0" y="1429"/>
                    <a:pt x="0" y="3193"/>
                  </a:cubicBezTo>
                  <a:lnTo>
                    <a:pt x="0" y="8481"/>
                  </a:lnTo>
                  <a:cubicBezTo>
                    <a:pt x="0" y="10244"/>
                    <a:pt x="601" y="11674"/>
                    <a:pt x="1343" y="11674"/>
                  </a:cubicBezTo>
                  <a:lnTo>
                    <a:pt x="1695" y="11674"/>
                  </a:lnTo>
                  <a:lnTo>
                    <a:pt x="2090" y="21600"/>
                  </a:lnTo>
                  <a:lnTo>
                    <a:pt x="2484" y="11674"/>
                  </a:lnTo>
                  <a:lnTo>
                    <a:pt x="20257" y="11674"/>
                  </a:lnTo>
                  <a:cubicBezTo>
                    <a:pt x="20999" y="11674"/>
                    <a:pt x="21600" y="10244"/>
                    <a:pt x="21600" y="8481"/>
                  </a:cubicBezTo>
                  <a:lnTo>
                    <a:pt x="21600" y="3193"/>
                  </a:lnTo>
                  <a:cubicBezTo>
                    <a:pt x="21600" y="1429"/>
                    <a:pt x="20999" y="0"/>
                    <a:pt x="20257" y="0"/>
                  </a:cubicBezTo>
                  <a:lnTo>
                    <a:pt x="1343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defRPr b="1" sz="6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+ before new line</a:t>
              </a:r>
            </a:p>
          </p:txBody>
        </p:sp>
        <p:sp>
          <p:nvSpPr>
            <p:cNvPr id="198" name="Shape 198"/>
            <p:cNvSpPr/>
            <p:nvPr/>
          </p:nvSpPr>
          <p:spPr>
            <a:xfrm>
              <a:off x="7757752" y="5027442"/>
              <a:ext cx="3604420" cy="2618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01" y="0"/>
                  </a:moveTo>
                  <a:lnTo>
                    <a:pt x="17840" y="8566"/>
                  </a:lnTo>
                  <a:lnTo>
                    <a:pt x="2590" y="8566"/>
                  </a:lnTo>
                  <a:cubicBezTo>
                    <a:pt x="1160" y="8566"/>
                    <a:pt x="0" y="10162"/>
                    <a:pt x="0" y="12131"/>
                  </a:cubicBezTo>
                  <a:lnTo>
                    <a:pt x="0" y="18035"/>
                  </a:lnTo>
                  <a:cubicBezTo>
                    <a:pt x="0" y="20004"/>
                    <a:pt x="1160" y="21600"/>
                    <a:pt x="2590" y="21600"/>
                  </a:cubicBezTo>
                  <a:lnTo>
                    <a:pt x="19010" y="21600"/>
                  </a:lnTo>
                  <a:cubicBezTo>
                    <a:pt x="20440" y="21600"/>
                    <a:pt x="21600" y="20004"/>
                    <a:pt x="21600" y="18035"/>
                  </a:cubicBezTo>
                  <a:lnTo>
                    <a:pt x="21600" y="12131"/>
                  </a:lnTo>
                  <a:cubicBezTo>
                    <a:pt x="21600" y="10331"/>
                    <a:pt x="20626" y="8857"/>
                    <a:pt x="19367" y="8615"/>
                  </a:cubicBezTo>
                  <a:lnTo>
                    <a:pt x="18601" y="0"/>
                  </a:ln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defRPr b="1" sz="6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aes()</a:t>
              </a:r>
            </a:p>
          </p:txBody>
        </p:sp>
        <p:sp>
          <p:nvSpPr>
            <p:cNvPr id="199" name="Shape 199"/>
            <p:cNvSpPr/>
            <p:nvPr/>
          </p:nvSpPr>
          <p:spPr>
            <a:xfrm>
              <a:off x="0" y="5169126"/>
              <a:ext cx="6187282" cy="2477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387" y="0"/>
                  </a:moveTo>
                  <a:lnTo>
                    <a:pt x="9944" y="7821"/>
                  </a:lnTo>
                  <a:lnTo>
                    <a:pt x="1509" y="7821"/>
                  </a:lnTo>
                  <a:cubicBezTo>
                    <a:pt x="676" y="7821"/>
                    <a:pt x="0" y="9508"/>
                    <a:pt x="0" y="11589"/>
                  </a:cubicBezTo>
                  <a:lnTo>
                    <a:pt x="0" y="17832"/>
                  </a:lnTo>
                  <a:cubicBezTo>
                    <a:pt x="0" y="19913"/>
                    <a:pt x="676" y="21600"/>
                    <a:pt x="1509" y="21600"/>
                  </a:cubicBezTo>
                  <a:lnTo>
                    <a:pt x="20091" y="21600"/>
                  </a:lnTo>
                  <a:cubicBezTo>
                    <a:pt x="20924" y="21600"/>
                    <a:pt x="21600" y="19913"/>
                    <a:pt x="21600" y="17832"/>
                  </a:cubicBezTo>
                  <a:lnTo>
                    <a:pt x="21600" y="11589"/>
                  </a:lnTo>
                  <a:cubicBezTo>
                    <a:pt x="21600" y="9508"/>
                    <a:pt x="20924" y="7821"/>
                    <a:pt x="20091" y="7821"/>
                  </a:cubicBezTo>
                  <a:lnTo>
                    <a:pt x="10829" y="7821"/>
                  </a:lnTo>
                  <a:lnTo>
                    <a:pt x="10387" y="0"/>
                  </a:lnTo>
                  <a:close/>
                </a:path>
              </a:pathLst>
            </a:custGeom>
            <a:solidFill>
              <a:srgbClr val="91919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defRPr b="1" sz="6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type of layer</a:t>
              </a:r>
            </a:p>
          </p:txBody>
        </p:sp>
        <p:sp>
          <p:nvSpPr>
            <p:cNvPr id="200" name="Shape 200"/>
            <p:cNvSpPr/>
            <p:nvPr/>
          </p:nvSpPr>
          <p:spPr>
            <a:xfrm>
              <a:off x="11566352" y="4961561"/>
              <a:ext cx="4095355" cy="2684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902" y="0"/>
                  </a:moveTo>
                  <a:lnTo>
                    <a:pt x="15232" y="8886"/>
                  </a:lnTo>
                  <a:lnTo>
                    <a:pt x="2280" y="8886"/>
                  </a:lnTo>
                  <a:cubicBezTo>
                    <a:pt x="1021" y="8886"/>
                    <a:pt x="0" y="10443"/>
                    <a:pt x="0" y="12363"/>
                  </a:cubicBezTo>
                  <a:lnTo>
                    <a:pt x="0" y="18123"/>
                  </a:lnTo>
                  <a:cubicBezTo>
                    <a:pt x="0" y="20043"/>
                    <a:pt x="1021" y="21600"/>
                    <a:pt x="2280" y="21600"/>
                  </a:cubicBezTo>
                  <a:lnTo>
                    <a:pt x="19320" y="21600"/>
                  </a:lnTo>
                  <a:cubicBezTo>
                    <a:pt x="20579" y="21600"/>
                    <a:pt x="21600" y="20043"/>
                    <a:pt x="21600" y="18123"/>
                  </a:cubicBezTo>
                  <a:lnTo>
                    <a:pt x="21600" y="12363"/>
                  </a:lnTo>
                  <a:cubicBezTo>
                    <a:pt x="21600" y="10443"/>
                    <a:pt x="20579" y="8886"/>
                    <a:pt x="19320" y="8886"/>
                  </a:cubicBezTo>
                  <a:lnTo>
                    <a:pt x="16570" y="8886"/>
                  </a:lnTo>
                  <a:lnTo>
                    <a:pt x="15902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defRPr b="1" sz="6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x variable</a:t>
              </a:r>
            </a:p>
          </p:txBody>
        </p:sp>
        <p:sp>
          <p:nvSpPr>
            <p:cNvPr id="201" name="Shape 201"/>
            <p:cNvSpPr/>
            <p:nvPr/>
          </p:nvSpPr>
          <p:spPr>
            <a:xfrm>
              <a:off x="15865888" y="5128248"/>
              <a:ext cx="4726782" cy="2518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33" y="0"/>
                  </a:moveTo>
                  <a:lnTo>
                    <a:pt x="15151" y="8044"/>
                  </a:lnTo>
                  <a:lnTo>
                    <a:pt x="1975" y="8044"/>
                  </a:lnTo>
                  <a:cubicBezTo>
                    <a:pt x="884" y="8044"/>
                    <a:pt x="0" y="9704"/>
                    <a:pt x="0" y="11751"/>
                  </a:cubicBezTo>
                  <a:lnTo>
                    <a:pt x="0" y="17893"/>
                  </a:lnTo>
                  <a:cubicBezTo>
                    <a:pt x="0" y="19940"/>
                    <a:pt x="884" y="21600"/>
                    <a:pt x="1975" y="21600"/>
                  </a:cubicBezTo>
                  <a:lnTo>
                    <a:pt x="19625" y="21600"/>
                  </a:lnTo>
                  <a:cubicBezTo>
                    <a:pt x="20716" y="21600"/>
                    <a:pt x="21600" y="19940"/>
                    <a:pt x="21600" y="17893"/>
                  </a:cubicBezTo>
                  <a:lnTo>
                    <a:pt x="21600" y="11751"/>
                  </a:lnTo>
                  <a:cubicBezTo>
                    <a:pt x="21600" y="9704"/>
                    <a:pt x="20716" y="8044"/>
                    <a:pt x="19625" y="8044"/>
                  </a:cubicBezTo>
                  <a:lnTo>
                    <a:pt x="16313" y="8044"/>
                  </a:lnTo>
                  <a:lnTo>
                    <a:pt x="15733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defRPr b="1" sz="6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y variable</a:t>
              </a:r>
            </a:p>
          </p:txBody>
        </p:sp>
      </p:grpSp>
      <p:sp>
        <p:nvSpPr>
          <p:cNvPr id="203" name="Shape 20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209" name="Group 209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207" name="Shape 207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" name="Shape 208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ggplot(data = </a:t>
              </a:r>
              <a:r>
                <a:t>mpg</a:t>
              </a:r>
              <a:r>
                <a:rPr>
                  <a:solidFill>
                    <a:srgbClr val="000000"/>
                  </a:solidFill>
                </a:rPr>
                <a:t>) +</a:t>
              </a:r>
              <a:endParaRPr>
                <a:solidFill>
                  <a:srgbClr val="000000"/>
                </a:solidFill>
              </a:endParaRP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geom_point</a:t>
              </a:r>
              <a:r>
                <a:rPr>
                  <a:solidFill>
                    <a:srgbClr val="000000"/>
                  </a:solidFill>
                </a:rPr>
                <a:t>(mapping = aes(</a:t>
              </a:r>
              <a:r>
                <a:t>x = displ, y = hwy</a:t>
              </a:r>
              <a:r>
                <a:rPr>
                  <a:solidFill>
                    <a:srgbClr val="000000"/>
                  </a:solidFill>
                </a:rPr>
                <a:t>))</a:t>
              </a:r>
            </a:p>
          </p:txBody>
        </p:sp>
      </p:grpSp>
      <p:grpSp>
        <p:nvGrpSpPr>
          <p:cNvPr id="214" name="Group 214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210" name="Shape 210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10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 template</a:t>
              </a:r>
            </a:p>
          </p:txBody>
        </p:sp>
        <p:grpSp>
          <p:nvGrpSpPr>
            <p:cNvPr id="213" name="Group 213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211" name="Shape 211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12" name="Shape 212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rmAutofit fontScale="100000" lnSpcReduction="0"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ggplot(data = </a:t>
                </a:r>
                <a:r>
                  <a:rPr>
                    <a:solidFill>
                      <a:schemeClr val="accent1"/>
                    </a:solidFill>
                  </a:rPr>
                  <a:t>&lt;DATA&gt;</a:t>
                </a:r>
                <a: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  </a:t>
                </a:r>
                <a:r>
                  <a:rPr>
                    <a:solidFill>
                      <a:schemeClr val="accent1"/>
                    </a:solidFill>
                  </a:rPr>
                  <a:t>&lt;GEOM_FUNCTION&gt;</a:t>
                </a:r>
                <a:r>
                  <a:t>(mapping = aes(</a:t>
                </a:r>
                <a:r>
                  <a:rPr>
                    <a:solidFill>
                      <a:schemeClr val="accent1"/>
                    </a:solidFill>
                  </a:rPr>
                  <a:t>&lt;MAPPINGS&gt;</a:t>
                </a:r>
                <a:r>
                  <a:t>))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242 0.136877" origin="layout" pathEditMode="relative">
                                      <p:cBhvr>
                                        <p:cTn id="6" dur="49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9"/>
                            </p:stCondLst>
                            <p:childTnLst>
                              <p:par>
                                <p:cTn id="8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99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4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222" name="Group 222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218" name="Shape 218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10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 template</a:t>
              </a:r>
            </a:p>
          </p:txBody>
        </p:sp>
        <p:grpSp>
          <p:nvGrpSpPr>
            <p:cNvPr id="221" name="Group 221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219" name="Shape 219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20" name="Shape 220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rmAutofit fontScale="100000" lnSpcReduction="0"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ggplot(data = </a:t>
                </a:r>
                <a:r>
                  <a:rPr>
                    <a:solidFill>
                      <a:schemeClr val="accent1"/>
                    </a:solidFill>
                  </a:rPr>
                  <a:t>&lt;DATA&gt;</a:t>
                </a:r>
                <a: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  </a:t>
                </a:r>
                <a:r>
                  <a:rPr>
                    <a:solidFill>
                      <a:schemeClr val="accent1"/>
                    </a:solidFill>
                  </a:rPr>
                  <a:t>&lt;GEOM_FUNCTION&gt;</a:t>
                </a:r>
                <a:r>
                  <a:t>(mapping = aes(</a:t>
                </a:r>
                <a:r>
                  <a:rPr>
                    <a:solidFill>
                      <a:schemeClr val="accent1"/>
                    </a:solidFill>
                  </a:rPr>
                  <a:t>&lt;MAPPINGS&gt;</a:t>
                </a:r>
                <a:r>
                  <a:t>))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b="1" sz="20000"/>
            </a:lvl1pPr>
          </a:lstStyle>
          <a:p>
            <a:pPr/>
            <a:r>
              <a:t>Mappings</a:t>
            </a:r>
          </a:p>
        </p:txBody>
      </p:sp>
      <p:pic>
        <p:nvPicPr>
          <p:cNvPr id="225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226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/>
        </p:nvSpPr>
        <p:spPr>
          <a:xfrm>
            <a:off x="2833687" y="3301999"/>
            <a:ext cx="18716626" cy="711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"The greatest value of a picture is when it forces us to notice what we never expected to see." </a:t>
            </a:r>
          </a:p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r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John Tukey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lot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geom_point(mapping = aes(x = displ, y = hwy))</a:t>
            </a:r>
          </a:p>
        </p:txBody>
      </p:sp>
      <p:sp>
        <p:nvSpPr>
          <p:cNvPr id="233" name="Shape 233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4" name="Shape 234"/>
          <p:cNvSpPr/>
          <p:nvPr/>
        </p:nvSpPr>
        <p:spPr>
          <a:xfrm>
            <a:off x="13755151" y="5730473"/>
            <a:ext cx="5348222" cy="2255054"/>
          </a:xfrm>
          <a:prstGeom prst="ellips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5" name="Shape 235"/>
          <p:cNvSpPr/>
          <p:nvPr/>
        </p:nvSpPr>
        <p:spPr>
          <a:xfrm>
            <a:off x="13961425" y="285166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Why do these cars get better mileage?</a:t>
            </a:r>
          </a:p>
        </p:txBody>
      </p:sp>
      <p:sp>
        <p:nvSpPr>
          <p:cNvPr id="236" name="Shape 236"/>
          <p:cNvSpPr/>
          <p:nvPr/>
        </p:nvSpPr>
        <p:spPr>
          <a:xfrm>
            <a:off x="13959112" y="577173"/>
            <a:ext cx="4940301" cy="2170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775"/>
                </a:moveTo>
                <a:lnTo>
                  <a:pt x="0" y="6825"/>
                </a:lnTo>
                <a:cubicBezTo>
                  <a:pt x="0" y="3056"/>
                  <a:pt x="1342" y="0"/>
                  <a:pt x="2998" y="0"/>
                </a:cubicBezTo>
                <a:lnTo>
                  <a:pt x="18602" y="0"/>
                </a:lnTo>
                <a:cubicBezTo>
                  <a:pt x="20258" y="0"/>
                  <a:pt x="21600" y="3056"/>
                  <a:pt x="21600" y="6825"/>
                </a:cubicBezTo>
                <a:lnTo>
                  <a:pt x="21600" y="14775"/>
                </a:lnTo>
                <a:cubicBezTo>
                  <a:pt x="21600" y="18544"/>
                  <a:pt x="20258" y="21600"/>
                  <a:pt x="18602" y="21600"/>
                </a:cubicBezTo>
                <a:lnTo>
                  <a:pt x="2998" y="21600"/>
                </a:lnTo>
                <a:cubicBezTo>
                  <a:pt x="1342" y="21600"/>
                  <a:pt x="0" y="18544"/>
                  <a:pt x="0" y="14775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can we test the theory?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1"/>
      <p:bldP build="whole" bldLvl="1" animBg="1" rev="0" advAuto="0" spid="235" grpId="2"/>
      <p:bldP build="whole" bldLvl="1" animBg="1" rev="0" advAuto="0" spid="236" grpId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Aesthetics</a:t>
            </a:r>
          </a:p>
        </p:txBody>
      </p:sp>
      <p:pic>
        <p:nvPicPr>
          <p:cNvPr id="240" name="poin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1640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iz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52171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shap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66984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color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317515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1" name="Group 261"/>
          <p:cNvGrpSpPr/>
          <p:nvPr/>
        </p:nvGrpSpPr>
        <p:grpSpPr>
          <a:xfrm>
            <a:off x="6178356" y="2940013"/>
            <a:ext cx="12027287" cy="7835974"/>
            <a:chOff x="0" y="0"/>
            <a:chExt cx="12027286" cy="7835972"/>
          </a:xfrm>
        </p:grpSpPr>
        <p:sp>
          <p:nvSpPr>
            <p:cNvPr id="247" name="Shape 247"/>
            <p:cNvSpPr txBox="1"/>
            <p:nvPr/>
          </p:nvSpPr>
          <p:spPr>
            <a:xfrm>
              <a:off x="0" y="4311"/>
              <a:ext cx="5557678" cy="1399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6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Visual Space</a:t>
              </a:r>
            </a:p>
          </p:txBody>
        </p:sp>
        <p:sp>
          <p:nvSpPr>
            <p:cNvPr id="248" name="Shape 248"/>
            <p:cNvSpPr txBox="1"/>
            <p:nvPr/>
          </p:nvSpPr>
          <p:spPr>
            <a:xfrm>
              <a:off x="1741008" y="2505561"/>
              <a:ext cx="2075661" cy="53304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Red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3">
                      <a:hueOff val="-546624"/>
                      <a:satOff val="7767"/>
                      <a:lumOff val="-14512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Brown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Green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00D2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Aqua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Blue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B82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Violet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FF2F92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Pink</a:t>
              </a:r>
            </a:p>
          </p:txBody>
        </p:sp>
        <p:sp>
          <p:nvSpPr>
            <p:cNvPr id="249" name="Shape 249"/>
            <p:cNvSpPr txBox="1"/>
            <p:nvPr/>
          </p:nvSpPr>
          <p:spPr>
            <a:xfrm>
              <a:off x="8027911" y="2505561"/>
              <a:ext cx="3735052" cy="5306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2seater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midsize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minivan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pickup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subcompact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suv</a:t>
              </a:r>
            </a:p>
          </p:txBody>
        </p:sp>
        <p:sp>
          <p:nvSpPr>
            <p:cNvPr id="250" name="Shape 250"/>
            <p:cNvSpPr txBox="1"/>
            <p:nvPr/>
          </p:nvSpPr>
          <p:spPr>
            <a:xfrm>
              <a:off x="6469609" y="0"/>
              <a:ext cx="5557678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6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 Space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4014931" y="2848466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2" name="Shape 252"/>
            <p:cNvSpPr/>
            <p:nvPr/>
          </p:nvSpPr>
          <p:spPr>
            <a:xfrm>
              <a:off x="4014931" y="3571200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3" name="Shape 253"/>
            <p:cNvSpPr/>
            <p:nvPr/>
          </p:nvSpPr>
          <p:spPr>
            <a:xfrm>
              <a:off x="4014931" y="4293935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4" name="Shape 254"/>
            <p:cNvSpPr/>
            <p:nvPr/>
          </p:nvSpPr>
          <p:spPr>
            <a:xfrm>
              <a:off x="4014932" y="5016669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5" name="Shape 255"/>
            <p:cNvSpPr/>
            <p:nvPr/>
          </p:nvSpPr>
          <p:spPr>
            <a:xfrm>
              <a:off x="4014932" y="5739403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6" name="Shape 256"/>
            <p:cNvSpPr/>
            <p:nvPr/>
          </p:nvSpPr>
          <p:spPr>
            <a:xfrm>
              <a:off x="4014931" y="7184873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7" name="Shape 257"/>
            <p:cNvSpPr/>
            <p:nvPr/>
          </p:nvSpPr>
          <p:spPr>
            <a:xfrm>
              <a:off x="4014931" y="6462138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8" name="Shape 258"/>
            <p:cNvSpPr txBox="1"/>
            <p:nvPr/>
          </p:nvSpPr>
          <p:spPr>
            <a:xfrm>
              <a:off x="1741008" y="1150110"/>
              <a:ext cx="3022602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defRPr sz="6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color</a:t>
              </a:r>
            </a:p>
          </p:txBody>
        </p:sp>
        <p:sp>
          <p:nvSpPr>
            <p:cNvPr id="259" name="Shape 259"/>
            <p:cNvSpPr txBox="1"/>
            <p:nvPr/>
          </p:nvSpPr>
          <p:spPr>
            <a:xfrm>
              <a:off x="8027911" y="1150110"/>
              <a:ext cx="3022601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defRPr sz="6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class</a:t>
              </a:r>
            </a:p>
          </p:txBody>
        </p:sp>
        <p:sp>
          <p:nvSpPr>
            <p:cNvPr id="260" name="Shape 260"/>
            <p:cNvSpPr/>
            <p:nvPr/>
          </p:nvSpPr>
          <p:spPr>
            <a:xfrm>
              <a:off x="4014932" y="1750812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262" name="Shape 26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Aesthetics</a:t>
            </a:r>
          </a:p>
        </p:txBody>
      </p:sp>
      <p:sp>
        <p:nvSpPr>
          <p:cNvPr id="266" name="Shape 266"/>
          <p:cNvSpPr/>
          <p:nvPr/>
        </p:nvSpPr>
        <p:spPr>
          <a:xfrm>
            <a:off x="351201" y="5195699"/>
            <a:ext cx="23506776" cy="43659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7" name="Shape 267"/>
          <p:cNvSpPr txBox="1"/>
          <p:nvPr/>
        </p:nvSpPr>
        <p:spPr>
          <a:xfrm>
            <a:off x="611197" y="5514876"/>
            <a:ext cx="23427951" cy="1228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ggplot(mpg) + geom_point(aes(x = displ, y = hwy, </a:t>
            </a:r>
            <a:r>
              <a:t>color = class</a:t>
            </a:r>
            <a:r>
              <a:rPr>
                <a:solidFill>
                  <a:srgbClr val="000000"/>
                </a:solidFill>
              </a:rPr>
              <a:t>))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606514" y="6442508"/>
            <a:ext cx="23427951" cy="3087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ggplot(mpg) + geom_point(aes(x = displ, y = hwy, </a:t>
            </a:r>
            <a:r>
              <a:t>size = class</a:t>
            </a:r>
            <a:r>
              <a:rPr>
                <a:solidFill>
                  <a:srgbClr val="A6AAA9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ggplot(mpg) + geom_point(aes(x = displ, y = hwy, </a:t>
            </a:r>
            <a:r>
              <a:t>shape = class</a:t>
            </a:r>
            <a:r>
              <a:rPr>
                <a:solidFill>
                  <a:srgbClr val="A6AAA9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ggplot(mpg) + geom_point(aes(x = displ, y = hwy, </a:t>
            </a:r>
            <a:r>
              <a:t>alpha = class</a:t>
            </a:r>
            <a:r>
              <a:rPr>
                <a:solidFill>
                  <a:srgbClr val="A6AAA9"/>
                </a:solidFill>
              </a:rPr>
              <a:t>))</a:t>
            </a:r>
          </a:p>
        </p:txBody>
      </p:sp>
      <p:sp>
        <p:nvSpPr>
          <p:cNvPr id="269" name="Shape 269"/>
          <p:cNvSpPr/>
          <p:nvPr/>
        </p:nvSpPr>
        <p:spPr>
          <a:xfrm>
            <a:off x="15907261" y="2997200"/>
            <a:ext cx="4344592" cy="2590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9" y="0"/>
                </a:moveTo>
                <a:cubicBezTo>
                  <a:pt x="962" y="0"/>
                  <a:pt x="0" y="1614"/>
                  <a:pt x="0" y="3604"/>
                </a:cubicBezTo>
                <a:lnTo>
                  <a:pt x="0" y="12273"/>
                </a:lnTo>
                <a:cubicBezTo>
                  <a:pt x="0" y="14263"/>
                  <a:pt x="962" y="15877"/>
                  <a:pt x="2149" y="15877"/>
                </a:cubicBezTo>
                <a:lnTo>
                  <a:pt x="18285" y="15877"/>
                </a:lnTo>
                <a:lnTo>
                  <a:pt x="18917" y="21600"/>
                </a:lnTo>
                <a:lnTo>
                  <a:pt x="19550" y="15861"/>
                </a:lnTo>
                <a:cubicBezTo>
                  <a:pt x="20690" y="15773"/>
                  <a:pt x="21600" y="14207"/>
                  <a:pt x="21600" y="12273"/>
                </a:cubicBezTo>
                <a:lnTo>
                  <a:pt x="21600" y="3604"/>
                </a:lnTo>
                <a:cubicBezTo>
                  <a:pt x="21600" y="1614"/>
                  <a:pt x="20638" y="0"/>
                  <a:pt x="19451" y="0"/>
                </a:cubicBezTo>
                <a:lnTo>
                  <a:pt x="2149" y="0"/>
                </a:ln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aesthetic property</a:t>
            </a:r>
          </a:p>
        </p:txBody>
      </p:sp>
      <p:sp>
        <p:nvSpPr>
          <p:cNvPr id="270" name="Shape 270"/>
          <p:cNvSpPr/>
          <p:nvPr/>
        </p:nvSpPr>
        <p:spPr>
          <a:xfrm>
            <a:off x="20457535" y="2991897"/>
            <a:ext cx="3353595" cy="2630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784" y="0"/>
                </a:moveTo>
                <a:cubicBezTo>
                  <a:pt x="1246" y="0"/>
                  <a:pt x="0" y="1589"/>
                  <a:pt x="0" y="3549"/>
                </a:cubicBezTo>
                <a:lnTo>
                  <a:pt x="0" y="12113"/>
                </a:lnTo>
                <a:cubicBezTo>
                  <a:pt x="0" y="14073"/>
                  <a:pt x="1246" y="15662"/>
                  <a:pt x="2784" y="15662"/>
                </a:cubicBezTo>
                <a:lnTo>
                  <a:pt x="9151" y="15662"/>
                </a:lnTo>
                <a:lnTo>
                  <a:pt x="9969" y="21600"/>
                </a:lnTo>
                <a:lnTo>
                  <a:pt x="10790" y="15662"/>
                </a:lnTo>
                <a:lnTo>
                  <a:pt x="18816" y="15662"/>
                </a:lnTo>
                <a:cubicBezTo>
                  <a:pt x="20354" y="15662"/>
                  <a:pt x="21600" y="14073"/>
                  <a:pt x="21600" y="12113"/>
                </a:cubicBezTo>
                <a:lnTo>
                  <a:pt x="21600" y="3549"/>
                </a:lnTo>
                <a:cubicBezTo>
                  <a:pt x="21600" y="1589"/>
                  <a:pt x="20354" y="0"/>
                  <a:pt x="18816" y="0"/>
                </a:cubicBezTo>
                <a:lnTo>
                  <a:pt x="2784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Variable to map it to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 2</a:t>
            </a:r>
          </a:p>
        </p:txBody>
      </p:sp>
      <p:sp>
        <p:nvSpPr>
          <p:cNvPr id="274" name="Shape 274"/>
          <p:cNvSpPr txBox="1"/>
          <p:nvPr>
            <p:ph type="body" idx="4294967295"/>
          </p:nvPr>
        </p:nvSpPr>
        <p:spPr>
          <a:xfrm>
            <a:off x="1445226" y="3689891"/>
            <a:ext cx="21493548" cy="695353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In the next chunk, add color, size, alpha, and shape aesthetics to your graph. Experiment. 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Do different things happen when you map aesthetics to  discrete and continuous variables?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What happens when you use more than one aesthetic?</a:t>
            </a:r>
          </a:p>
        </p:txBody>
      </p:sp>
      <p:pic>
        <p:nvPicPr>
          <p:cNvPr id="275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276" name="Shape 27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2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Tidy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1" sz="6400">
                <a:solidFill>
                  <a:srgbClr val="83A9D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Visualize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8841042" y="7690146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608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Transform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Communicate</a:t>
            </a:r>
          </a:p>
        </p:txBody>
      </p:sp>
      <p:sp>
        <p:nvSpPr>
          <p:cNvPr id="137" name="Shape 137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8" name="Shape 138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9" name="Shape 139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0" name="Shape 140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fill="norm" stroke="1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1" name="Shape 141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fill="norm" stroke="1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2" name="Shape 142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fill="norm" stroke="1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4" name="Shape 144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Program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(Applied) </a:t>
            </a:r>
            <a:r>
              <a:t>Data Science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" name="Table 278"/>
          <p:cNvGraphicFramePr/>
          <p:nvPr/>
        </p:nvGraphicFramePr>
        <p:xfrm>
          <a:off x="3162709" y="607218"/>
          <a:ext cx="16930688" cy="1240333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{8F44A2F1-9E1F-4B54-A3A2-5F16C0AD49E2}</a:tableStyleId>
              </a:tblPr>
              <a:tblGrid>
                <a:gridCol w="3875484"/>
                <a:gridCol w="6375797"/>
                <a:gridCol w="6679406"/>
              </a:tblGrid>
              <a:tr h="1714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Discrete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Continuous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Color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Helvetica"/>
                          <a:ea typeface="Helvetica"/>
                          <a:cs typeface="Helvetica"/>
                        </a:rPr>
                        <a:t>Shape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279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color-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5381" y="2214562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color-c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14053" y="2214562"/>
            <a:ext cx="5661422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shape-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95381" y="9340453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size-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95381" y="5804296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size-c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914053" y="5804296"/>
            <a:ext cx="5661422" cy="37683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7" name="Group 287"/>
          <p:cNvGrpSpPr/>
          <p:nvPr/>
        </p:nvGrpSpPr>
        <p:grpSpPr>
          <a:xfrm>
            <a:off x="16146474" y="10376296"/>
            <a:ext cx="1714501" cy="1714501"/>
            <a:chOff x="0" y="0"/>
            <a:chExt cx="1714500" cy="1714500"/>
          </a:xfrm>
        </p:grpSpPr>
        <p:sp>
          <p:nvSpPr>
            <p:cNvPr id="285" name="Shape 285"/>
            <p:cNvSpPr/>
            <p:nvPr/>
          </p:nvSpPr>
          <p:spPr>
            <a:xfrm>
              <a:off x="0" y="0"/>
              <a:ext cx="1714500" cy="1714500"/>
            </a:xfrm>
            <a:prstGeom prst="ellips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6" name="Shape 286"/>
            <p:cNvSpPr/>
            <p:nvPr/>
          </p:nvSpPr>
          <p:spPr>
            <a:xfrm flipH="1">
              <a:off x="220019" y="230631"/>
              <a:ext cx="1224801" cy="1250910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88" name="Shape 28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lot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5023" y="1054100"/>
            <a:ext cx="13493954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 txBox="1"/>
          <p:nvPr/>
        </p:nvSpPr>
        <p:spPr>
          <a:xfrm>
            <a:off x="1072993" y="11414611"/>
            <a:ext cx="2039014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 defTabSz="496570">
              <a:spcBef>
                <a:spcPts val="1200"/>
              </a:spcBef>
              <a:defRPr sz="42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geom_point(mapping = aes(x = displ, y = hwy, </a:t>
            </a:r>
            <a:r>
              <a:t>color = class</a:t>
            </a:r>
            <a:r>
              <a:rPr>
                <a:solidFill>
                  <a:srgbClr val="000000"/>
                </a:solidFill>
              </a:rPr>
              <a:t>))</a:t>
            </a:r>
          </a:p>
        </p:txBody>
      </p:sp>
      <p:sp>
        <p:nvSpPr>
          <p:cNvPr id="293" name="Shape 293"/>
          <p:cNvSpPr/>
          <p:nvPr/>
        </p:nvSpPr>
        <p:spPr>
          <a:xfrm>
            <a:off x="16573148" y="102401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Legend added automatically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 txBox="1"/>
          <p:nvPr/>
        </p:nvSpPr>
        <p:spPr>
          <a:xfrm>
            <a:off x="1072993" y="11414611"/>
            <a:ext cx="2039014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 defTabSz="496570">
              <a:spcBef>
                <a:spcPts val="1200"/>
              </a:spcBef>
              <a:defRPr sz="42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geom_point(mapping = aes(x = displ, y = hwy), </a:t>
            </a:r>
            <a:r>
              <a:t>color = class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97" name="Shape 297"/>
          <p:cNvSpPr txBox="1"/>
          <p:nvPr/>
        </p:nvSpPr>
        <p:spPr>
          <a:xfrm rot="21271686">
            <a:off x="9230351" y="4856162"/>
            <a:ext cx="5923298" cy="153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9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Error!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b="1" sz="20000"/>
            </a:lvl1pPr>
          </a:lstStyle>
          <a:p>
            <a:pPr/>
            <a:r>
              <a:t>Facets</a:t>
            </a:r>
          </a:p>
        </p:txBody>
      </p:sp>
      <p:pic>
        <p:nvPicPr>
          <p:cNvPr id="300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 txBox="1"/>
          <p:nvPr/>
        </p:nvSpPr>
        <p:spPr>
          <a:xfrm>
            <a:off x="23809" y="13054142"/>
            <a:ext cx="2255448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 RStudio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Facets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1740954" y="23016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Subplots that display subsets of the data.</a:t>
            </a:r>
          </a:p>
        </p:txBody>
      </p:sp>
      <p:pic>
        <p:nvPicPr>
          <p:cNvPr id="307" name="pdf-face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47371" y="4021823"/>
            <a:ext cx="14480422" cy="9522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/>
        </p:nvSpPr>
        <p:spPr>
          <a:xfrm>
            <a:off x="1859568" y="5073552"/>
            <a:ext cx="22023815" cy="6515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>
              <a:spcBef>
                <a:spcPts val="10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 &lt;- ggplot(mpg) + geom_point(aes(x = displ, y = hwy))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 + facet_grid(. ~ cyl)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 + facet_grid(drv ~ .)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 + facet_grid(drv ~ cyl)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q + facet_wrap(~ class)</a:t>
            </a:r>
          </a:p>
        </p:txBody>
      </p:sp>
      <p:sp>
        <p:nvSpPr>
          <p:cNvPr id="310" name="Shape 310"/>
          <p:cNvSpPr txBox="1"/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Help me</a:t>
            </a:r>
          </a:p>
        </p:txBody>
      </p:sp>
      <p:sp>
        <p:nvSpPr>
          <p:cNvPr id="311" name="Shape 311"/>
          <p:cNvSpPr txBox="1"/>
          <p:nvPr>
            <p:ph type="body" sz="quarter" idx="4294967295"/>
          </p:nvPr>
        </p:nvSpPr>
        <p:spPr>
          <a:xfrm>
            <a:off x="1961016" y="2869787"/>
            <a:ext cx="18901302" cy="273692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What do </a:t>
            </a:r>
            <a:r>
              <a:rPr b="1"/>
              <a:t>facet_grid</a:t>
            </a:r>
            <a:r>
              <a:t> and </a:t>
            </a:r>
            <a:r>
              <a:rPr b="1"/>
              <a:t>facet_wrap</a:t>
            </a:r>
            <a:r>
              <a:t> do? 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hape 315"/>
          <p:cNvSpPr txBox="1"/>
          <p:nvPr/>
        </p:nvSpPr>
        <p:spPr>
          <a:xfrm>
            <a:off x="23809" y="13054142"/>
            <a:ext cx="2255448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 RStudio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4007752" y="221361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summary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1740954" y="5182928"/>
            <a:ext cx="20902092" cy="3350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facet_grid() - </a:t>
            </a:r>
            <a:r>
              <a:t>2D grid, rows ~ cols, . for no split</a:t>
            </a:r>
          </a:p>
          <a:p>
            <a:pPr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facet_wrap() - </a:t>
            </a:r>
            <a:r>
              <a:t>1D ribbon wrapped into 2D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2"/>
          <p:cNvGrpSpPr/>
          <p:nvPr/>
        </p:nvGrpSpPr>
        <p:grpSpPr>
          <a:xfrm>
            <a:off x="1981903" y="4853327"/>
            <a:ext cx="20300109" cy="7150607"/>
            <a:chOff x="0" y="0"/>
            <a:chExt cx="20300108" cy="7150606"/>
          </a:xfrm>
        </p:grpSpPr>
        <p:sp>
          <p:nvSpPr>
            <p:cNvPr id="320" name="Shape 320"/>
            <p:cNvSpPr/>
            <p:nvPr/>
          </p:nvSpPr>
          <p:spPr>
            <a:xfrm>
              <a:off x="0" y="0"/>
              <a:ext cx="20300109" cy="715060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1" name="Shape 321"/>
            <p:cNvSpPr txBox="1"/>
            <p:nvPr/>
          </p:nvSpPr>
          <p:spPr>
            <a:xfrm>
              <a:off x="364719" y="369977"/>
              <a:ext cx="18542277" cy="6366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ggplot(data = </a:t>
              </a:r>
              <a:r>
                <a:t>&lt;DATA&gt;</a:t>
              </a:r>
              <a:r>
                <a:rPr>
                  <a:solidFill>
                    <a:srgbClr val="000000"/>
                  </a:solidFill>
                </a:rPr>
                <a:t>) + </a:t>
              </a: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 &lt;GEOM_FUNCTION&gt;</a:t>
              </a:r>
              <a:r>
                <a:rPr>
                  <a:solidFill>
                    <a:srgbClr val="000000"/>
                  </a:solidFill>
                </a:rPr>
                <a:t>(mapping = aes(</a:t>
              </a:r>
              <a:r>
                <a:t>&lt;MAPPINGS&gt;</a:t>
              </a:r>
              <a:r>
                <a:rPr>
                  <a:solidFill>
                    <a:srgbClr val="000000"/>
                  </a:solidFill>
                </a:rPr>
                <a:t>)) </a:t>
              </a:r>
              <a:r>
                <a:rPr>
                  <a:solidFill>
                    <a:srgbClr val="A6AAA9"/>
                  </a:solidFill>
                </a:rPr>
                <a:t>+</a:t>
              </a:r>
              <a:endParaRPr>
                <a:solidFill>
                  <a:srgbClr val="000000"/>
                </a:solidFill>
              </a:endParaRP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  </a:t>
              </a:r>
              <a:r>
                <a:t>&lt;FACET_FUNCTION&gt;</a:t>
              </a:r>
            </a:p>
          </p:txBody>
        </p:sp>
      </p:grpSp>
      <p:pic>
        <p:nvPicPr>
          <p:cNvPr id="323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hape 324"/>
          <p:cNvSpPr txBox="1"/>
          <p:nvPr/>
        </p:nvSpPr>
        <p:spPr>
          <a:xfrm>
            <a:off x="23809" y="13054142"/>
            <a:ext cx="2255448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CC by RStudio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 ggplot2 template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1837134" y="3289465"/>
            <a:ext cx="21080802" cy="155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66674">
              <a:spcBef>
                <a:spcPts val="3900"/>
              </a:spcBef>
              <a:defRPr sz="649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Make any plot by filling in the parameters of this template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b="1" sz="20000"/>
            </a:lvl1pPr>
          </a:lstStyle>
          <a:p>
            <a:pPr/>
            <a:r>
              <a:t>Geoms</a:t>
            </a:r>
          </a:p>
        </p:txBody>
      </p:sp>
      <p:pic>
        <p:nvPicPr>
          <p:cNvPr id="330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hwy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hwy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points.pd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95077" y="2771298"/>
            <a:ext cx="8786814" cy="9769079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Shape 337"/>
          <p:cNvSpPr txBox="1"/>
          <p:nvPr/>
        </p:nvSpPr>
        <p:spPr>
          <a:xfrm>
            <a:off x="11017421" y="797408"/>
            <a:ext cx="2300727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Same: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13571311" y="797408"/>
            <a:ext cx="18573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x var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5142936" y="797408"/>
            <a:ext cx="2303860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, y var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17089608" y="797408"/>
            <a:ext cx="2303860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, data</a:t>
            </a:r>
          </a:p>
        </p:txBody>
      </p:sp>
      <p:grpSp>
        <p:nvGrpSpPr>
          <p:cNvPr id="343" name="Group 343"/>
          <p:cNvGrpSpPr/>
          <p:nvPr/>
        </p:nvGrpSpPr>
        <p:grpSpPr>
          <a:xfrm>
            <a:off x="7320530" y="12022454"/>
            <a:ext cx="10340579" cy="910829"/>
            <a:chOff x="0" y="0"/>
            <a:chExt cx="10340578" cy="910828"/>
          </a:xfrm>
        </p:grpSpPr>
        <p:sp>
          <p:nvSpPr>
            <p:cNvPr id="341" name="Shape 341"/>
            <p:cNvSpPr/>
            <p:nvPr/>
          </p:nvSpPr>
          <p:spPr>
            <a:xfrm>
              <a:off x="8822531" y="0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2" name="Shape 342"/>
            <p:cNvSpPr/>
            <p:nvPr/>
          </p:nvSpPr>
          <p:spPr>
            <a:xfrm>
              <a:off x="0" y="0"/>
              <a:ext cx="1518047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346" name="Group 346"/>
          <p:cNvGrpSpPr/>
          <p:nvPr/>
        </p:nvGrpSpPr>
        <p:grpSpPr>
          <a:xfrm>
            <a:off x="3195015" y="6807517"/>
            <a:ext cx="9590485" cy="1518047"/>
            <a:chOff x="0" y="0"/>
            <a:chExt cx="9590484" cy="1518046"/>
          </a:xfrm>
        </p:grpSpPr>
        <p:sp>
          <p:nvSpPr>
            <p:cNvPr id="344" name="Shape 344"/>
            <p:cNvSpPr/>
            <p:nvPr/>
          </p:nvSpPr>
          <p:spPr>
            <a:xfrm rot="16200000">
              <a:off x="-303610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5" name="Shape 345"/>
            <p:cNvSpPr/>
            <p:nvPr/>
          </p:nvSpPr>
          <p:spPr>
            <a:xfrm rot="16200000">
              <a:off x="8376046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347" name="Shape 347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are these plots similar?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path" nodeType="after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57422 0.000000" origin="layout" pathEditMode="relative">
                                      <p:cBhvr>
                                        <p:cTn id="34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6" grpId="5"/>
      <p:bldP build="whole" bldLvl="1" animBg="1" rev="0" advAuto="0" spid="346" grpId="7"/>
      <p:bldP build="whole" bldLvl="1" animBg="1" rev="0" advAuto="0" spid="339" grpId="6"/>
      <p:bldP build="whole" bldLvl="1" animBg="1" rev="0" advAuto="0" spid="340" grpId="10"/>
      <p:bldP build="whole" bldLvl="1" animBg="1" rev="0" advAuto="0" spid="343" grpId="2"/>
      <p:bldP build="whole" bldLvl="1" animBg="1" rev="0" advAuto="0" spid="336" grpId="8"/>
      <p:bldP build="whole" bldLvl="1" animBg="1" rev="0" advAuto="0" spid="338" grpId="3"/>
      <p:bldP build="whole" bldLvl="1" animBg="1" rev="0" advAuto="0" spid="337" grpId="1"/>
      <p:bldP build="whole" bldLvl="1" animBg="1" rev="0" advAuto="0" spid="343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2376357" y="2539999"/>
            <a:ext cx="19631286" cy="863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"The simple graph has brought more information to the data analyst’s mind than any other device. " </a:t>
            </a:r>
          </a:p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r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John Tukey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/>
        </p:nvSpPr>
        <p:spPr>
          <a:xfrm>
            <a:off x="11017421" y="829158"/>
            <a:ext cx="11929121" cy="1704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Different: geometric object (geom),</a:t>
            </a:r>
          </a:p>
          <a:p>
            <a:pPr algn="l">
              <a:defRPr sz="4400">
                <a:latin typeface="Helvetica"/>
                <a:ea typeface="Helvetica"/>
                <a:cs typeface="Helvetica"/>
                <a:sym typeface="Helvetica"/>
              </a:defRPr>
            </a:pPr>
            <a:r>
              <a:t>e.g. the visual object used to represent the data</a:t>
            </a:r>
          </a:p>
        </p:txBody>
      </p:sp>
      <p:pic>
        <p:nvPicPr>
          <p:cNvPr id="350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hwy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hwy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are these plots different?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hape 356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7" name="Shape 357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geoms</a:t>
            </a:r>
          </a:p>
        </p:txBody>
      </p:sp>
      <p:grpSp>
        <p:nvGrpSpPr>
          <p:cNvPr id="360" name="Group 360"/>
          <p:cNvGrpSpPr/>
          <p:nvPr/>
        </p:nvGrpSpPr>
        <p:grpSpPr>
          <a:xfrm>
            <a:off x="1200604" y="5221893"/>
            <a:ext cx="21982792" cy="3111885"/>
            <a:chOff x="0" y="0"/>
            <a:chExt cx="21982791" cy="3111883"/>
          </a:xfrm>
        </p:grpSpPr>
        <p:sp>
          <p:nvSpPr>
            <p:cNvPr id="358" name="Shape 358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9" name="Shape 359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t>ggplot(data = </a:t>
              </a:r>
              <a:r>
                <a:rPr>
                  <a:solidFill>
                    <a:schemeClr val="accent1"/>
                  </a:solidFill>
                </a:rPr>
                <a:t>&lt;DATA&gt;</a:t>
              </a:r>
              <a:r>
                <a:t>) +</a:t>
              </a:r>
            </a:p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t>  </a:t>
              </a:r>
              <a:r>
                <a:rPr>
                  <a:solidFill>
                    <a:schemeClr val="accent1"/>
                  </a:solidFill>
                </a:rPr>
                <a:t>&lt;GEOM_FUNCTION&gt;</a:t>
              </a:r>
              <a:r>
                <a:t>(mapping = aes(</a:t>
              </a:r>
              <a:r>
                <a:rPr>
                  <a:solidFill>
                    <a:schemeClr val="accent1"/>
                  </a:solidFill>
                </a:rPr>
                <a:t>&lt;MAPPINGS&gt;</a:t>
              </a:r>
              <a:r>
                <a:t>))</a:t>
              </a:r>
            </a:p>
          </p:txBody>
        </p:sp>
      </p:grpSp>
      <p:sp>
        <p:nvSpPr>
          <p:cNvPr id="361" name="Shape 3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Screen Shot 2019-05-03 at 3.28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9257" y="2858948"/>
            <a:ext cx="18605486" cy="12692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25779">
              <a:defRPr sz="9000" u="sng">
                <a:latin typeface="Helvetica"/>
                <a:ea typeface="Helvetica"/>
                <a:cs typeface="Helvetica"/>
                <a:sym typeface="Helvetica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rstudio.cloud/learn/cheat-sheets</a:t>
            </a:r>
          </a:p>
        </p:txBody>
      </p:sp>
      <p:sp>
        <p:nvSpPr>
          <p:cNvPr id="366" name="Shape 366"/>
          <p:cNvSpPr txBox="1"/>
          <p:nvPr/>
        </p:nvSpPr>
        <p:spPr>
          <a:xfrm rot="21271686">
            <a:off x="-114698" y="6330782"/>
            <a:ext cx="4126058" cy="181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Click </a:t>
            </a:r>
          </a:p>
          <a:p>
            <a: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CheAT Sheets</a:t>
            </a:r>
          </a:p>
          <a:p>
            <a: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 the sidebar</a:t>
            </a:r>
          </a:p>
        </p:txBody>
      </p:sp>
      <p:pic>
        <p:nvPicPr>
          <p:cNvPr id="367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77003" y="8608684"/>
            <a:ext cx="1673269" cy="124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2" name="Shape 372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3" name="Shape 373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geom_ functions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2091226" y="3279510"/>
            <a:ext cx="9329716" cy="450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41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Each requires a mapping argument.</a:t>
            </a:r>
          </a:p>
        </p:txBody>
      </p:sp>
      <p:grpSp>
        <p:nvGrpSpPr>
          <p:cNvPr id="379" name="Group 379"/>
          <p:cNvGrpSpPr/>
          <p:nvPr/>
        </p:nvGrpSpPr>
        <p:grpSpPr>
          <a:xfrm>
            <a:off x="6182175" y="2999746"/>
            <a:ext cx="16110599" cy="10333996"/>
            <a:chOff x="0" y="0"/>
            <a:chExt cx="16110598" cy="10333994"/>
          </a:xfrm>
        </p:grpSpPr>
        <p:pic>
          <p:nvPicPr>
            <p:cNvPr id="375" name="data-visualization-2.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517006"/>
              <a:ext cx="3771900" cy="291465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76" name="Shape 376"/>
            <p:cNvSpPr/>
            <p:nvPr/>
          </p:nvSpPr>
          <p:spPr>
            <a:xfrm flipH="1">
              <a:off x="980657" y="0"/>
              <a:ext cx="3837430" cy="10333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1" y="0"/>
                  </a:moveTo>
                  <a:lnTo>
                    <a:pt x="21600" y="10287"/>
                  </a:lnTo>
                  <a:lnTo>
                    <a:pt x="21592" y="15302"/>
                  </a:lnTo>
                  <a:lnTo>
                    <a:pt x="0" y="2160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7" name="Shape 377"/>
            <p:cNvSpPr/>
            <p:nvPr/>
          </p:nvSpPr>
          <p:spPr>
            <a:xfrm>
              <a:off x="994000" y="4856337"/>
              <a:ext cx="2712949" cy="2507160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378" name="data-visualization-2.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5781" t="10721" r="1344" b="3947"/>
            <a:stretch>
              <a:fillRect/>
            </a:stretch>
          </p:blipFill>
          <p:spPr>
            <a:xfrm>
              <a:off x="4761279" y="50263"/>
              <a:ext cx="11349320" cy="1026913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382" name="Shape 382"/>
          <p:cNvSpPr txBox="1"/>
          <p:nvPr>
            <p:ph type="body" sz="quarter" idx="4294967295"/>
          </p:nvPr>
        </p:nvSpPr>
        <p:spPr>
          <a:xfrm>
            <a:off x="9913333" y="3438275"/>
            <a:ext cx="4557335" cy="250154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7200">
                <a:solidFill>
                  <a:srgbClr val="005493"/>
                </a:solidFill>
              </a:defRPr>
            </a:lvl1pPr>
          </a:lstStyle>
          <a:p>
            <a:pPr/>
            <a:r>
              <a:t>Pair up.</a:t>
            </a:r>
          </a:p>
        </p:txBody>
      </p:sp>
      <p:pic>
        <p:nvPicPr>
          <p:cNvPr id="383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384" name="Shape 38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000" fill="hold"/>
                                        <p:tgtEl>
                                          <p:spTgt spid="3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83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 3</a:t>
            </a:r>
          </a:p>
        </p:txBody>
      </p:sp>
      <p:sp>
        <p:nvSpPr>
          <p:cNvPr id="387" name="Shape 387"/>
          <p:cNvSpPr txBox="1"/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</a:defRPr>
            </a:lvl1pPr>
          </a:lstStyle>
          <a:p>
            <a:pPr/>
            <a:r>
              <a:t>With your partner, decide how to replace this scatterplot with one that draws boxplots. Use the cheatsheet. Try your best guess.</a:t>
            </a:r>
          </a:p>
        </p:txBody>
      </p:sp>
      <p:pic>
        <p:nvPicPr>
          <p:cNvPr id="388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389" name="mpg-class-hwy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09652" y="5060553"/>
            <a:ext cx="8620126" cy="6465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boxplo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348269" y="5059417"/>
            <a:ext cx="8626079" cy="6467366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Shape 391"/>
          <p:cNvSpPr txBox="1"/>
          <p:nvPr/>
        </p:nvSpPr>
        <p:spPr>
          <a:xfrm>
            <a:off x="1403658" y="11855176"/>
            <a:ext cx="17618079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ggplot(mpg) + geom_point(aes(class, hwy))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88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box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8404" y="330200"/>
            <a:ext cx="14127192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Shape 395"/>
          <p:cNvSpPr txBox="1"/>
          <p:nvPr/>
        </p:nvSpPr>
        <p:spPr>
          <a:xfrm>
            <a:off x="1996927" y="11010425"/>
            <a:ext cx="203901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geom_boxplot</a:t>
            </a:r>
            <a:r>
              <a:rPr>
                <a:solidFill>
                  <a:srgbClr val="000000"/>
                </a:solidFill>
              </a:rPr>
              <a:t>(mapping = aes(x = class, y = hwy))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 4</a:t>
            </a:r>
          </a:p>
        </p:txBody>
      </p:sp>
      <p:sp>
        <p:nvSpPr>
          <p:cNvPr id="398" name="Shape 398"/>
          <p:cNvSpPr txBox="1"/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With a partner,  make the histogram of </a:t>
            </a:r>
            <a:r>
              <a:rPr b="1"/>
              <a:t>hwy</a:t>
            </a:r>
            <a:r>
              <a:t> below. Use the cheatsheet. Hint: do not supply a </a:t>
            </a:r>
            <a:r>
              <a:rPr b="1"/>
              <a:t>y</a:t>
            </a:r>
            <a:r>
              <a:t> variable.</a:t>
            </a:r>
          </a:p>
        </p:txBody>
      </p:sp>
      <p:pic>
        <p:nvPicPr>
          <p:cNvPr id="399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400" name="Rplot12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51822" y="5047003"/>
            <a:ext cx="12480356" cy="7918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99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Rplot1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geom_histogram</a:t>
            </a:r>
            <a:r>
              <a:rPr>
                <a:solidFill>
                  <a:srgbClr val="000000"/>
                </a:solidFill>
              </a:rPr>
              <a:t>(mapping = aes(x = hwy))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 idx="4294967295"/>
          </p:nvPr>
        </p:nvSpPr>
        <p:spPr>
          <a:xfrm>
            <a:off x="-718645" y="17001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07" name="Shape 407"/>
          <p:cNvSpPr txBox="1"/>
          <p:nvPr>
            <p:ph type="body" sz="quarter" idx="4294967295"/>
          </p:nvPr>
        </p:nvSpPr>
        <p:spPr>
          <a:xfrm>
            <a:off x="2523750" y="2785453"/>
            <a:ext cx="21493547" cy="250154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What is the difference?</a:t>
            </a:r>
          </a:p>
        </p:txBody>
      </p:sp>
      <p:pic>
        <p:nvPicPr>
          <p:cNvPr id="408" name="Rplot1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78022" y="6840232"/>
            <a:ext cx="10160001" cy="6446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Rplot15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78022" y="429556"/>
            <a:ext cx="10160001" cy="6446213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Shape 41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creen Shot 2019-07-31 at 1.30.1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5169" y="7368146"/>
            <a:ext cx="20665188" cy="87863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3" name="Shape 153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4" name="Shape 154"/>
          <p:cNvSpPr txBox="1"/>
          <p:nvPr/>
        </p:nvSpPr>
        <p:spPr>
          <a:xfrm>
            <a:off x="4987026" y="3614010"/>
            <a:ext cx="14409947" cy="4777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4100"/>
              </a:spcBef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Fuel economy data for 38 models of car.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mpg</a:t>
            </a:r>
          </a:p>
        </p:txBody>
      </p:sp>
      <p:sp>
        <p:nvSpPr>
          <p:cNvPr id="156" name="Shape 156"/>
          <p:cNvSpPr/>
          <p:nvPr/>
        </p:nvSpPr>
        <p:spPr>
          <a:xfrm>
            <a:off x="5029176" y="5411478"/>
            <a:ext cx="14197175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7" name="Shape 157"/>
          <p:cNvSpPr txBox="1"/>
          <p:nvPr/>
        </p:nvSpPr>
        <p:spPr>
          <a:xfrm>
            <a:off x="5393895" y="5743356"/>
            <a:ext cx="13276433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mpg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Shape 413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4" name="Shape 414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5" name="Shape 415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"Help" pages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1727077" y="3279510"/>
            <a:ext cx="9407957" cy="2626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41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 open the documentation for a function, type</a:t>
            </a:r>
          </a:p>
        </p:txBody>
      </p:sp>
      <p:sp>
        <p:nvSpPr>
          <p:cNvPr id="417" name="Shape 417"/>
          <p:cNvSpPr/>
          <p:nvPr/>
        </p:nvSpPr>
        <p:spPr>
          <a:xfrm>
            <a:off x="1858932" y="5701764"/>
            <a:ext cx="8676833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8" name="Shape 418"/>
          <p:cNvSpPr txBox="1"/>
          <p:nvPr/>
        </p:nvSpPr>
        <p:spPr>
          <a:xfrm>
            <a:off x="2223652" y="6033642"/>
            <a:ext cx="6029142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?geom_histogram</a:t>
            </a:r>
          </a:p>
        </p:txBody>
      </p:sp>
      <p:sp>
        <p:nvSpPr>
          <p:cNvPr id="419" name="Shape 419"/>
          <p:cNvSpPr/>
          <p:nvPr/>
        </p:nvSpPr>
        <p:spPr>
          <a:xfrm>
            <a:off x="1899684" y="7039576"/>
            <a:ext cx="2738041" cy="2558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806" y="0"/>
                </a:moveTo>
                <a:lnTo>
                  <a:pt x="3804" y="5528"/>
                </a:lnTo>
                <a:lnTo>
                  <a:pt x="3410" y="5528"/>
                </a:lnTo>
                <a:cubicBezTo>
                  <a:pt x="1527" y="5528"/>
                  <a:pt x="0" y="7162"/>
                  <a:pt x="0" y="9177"/>
                </a:cubicBezTo>
                <a:lnTo>
                  <a:pt x="0" y="17951"/>
                </a:lnTo>
                <a:cubicBezTo>
                  <a:pt x="0" y="19966"/>
                  <a:pt x="1527" y="21600"/>
                  <a:pt x="3410" y="21600"/>
                </a:cubicBezTo>
                <a:lnTo>
                  <a:pt x="18190" y="21600"/>
                </a:lnTo>
                <a:cubicBezTo>
                  <a:pt x="20073" y="21600"/>
                  <a:pt x="21600" y="19966"/>
                  <a:pt x="21600" y="17951"/>
                </a:cubicBezTo>
                <a:lnTo>
                  <a:pt x="21600" y="9177"/>
                </a:lnTo>
                <a:cubicBezTo>
                  <a:pt x="21600" y="7162"/>
                  <a:pt x="20073" y="5528"/>
                  <a:pt x="18190" y="5528"/>
                </a:cubicBezTo>
                <a:lnTo>
                  <a:pt x="5808" y="5528"/>
                </a:lnTo>
                <a:lnTo>
                  <a:pt x="4806" y="0"/>
                </a:ln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20" name="Shape 420"/>
          <p:cNvSpPr/>
          <p:nvPr/>
        </p:nvSpPr>
        <p:spPr>
          <a:xfrm>
            <a:off x="4712363" y="7000682"/>
            <a:ext cx="5708651" cy="2597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284" y="6937"/>
                </a:lnTo>
                <a:cubicBezTo>
                  <a:pt x="1023" y="7574"/>
                  <a:pt x="859" y="8408"/>
                  <a:pt x="859" y="9333"/>
                </a:cubicBezTo>
                <a:lnTo>
                  <a:pt x="859" y="18006"/>
                </a:lnTo>
                <a:cubicBezTo>
                  <a:pt x="859" y="19991"/>
                  <a:pt x="1591" y="21600"/>
                  <a:pt x="2494" y="21600"/>
                </a:cubicBezTo>
                <a:lnTo>
                  <a:pt x="19965" y="21600"/>
                </a:lnTo>
                <a:cubicBezTo>
                  <a:pt x="20868" y="21600"/>
                  <a:pt x="21600" y="19991"/>
                  <a:pt x="21600" y="18006"/>
                </a:cubicBezTo>
                <a:lnTo>
                  <a:pt x="21600" y="9333"/>
                </a:lnTo>
                <a:cubicBezTo>
                  <a:pt x="21600" y="7348"/>
                  <a:pt x="20868" y="5739"/>
                  <a:pt x="19965" y="5739"/>
                </a:cubicBezTo>
                <a:lnTo>
                  <a:pt x="2494" y="5739"/>
                </a:lnTo>
                <a:cubicBezTo>
                  <a:pt x="2369" y="5739"/>
                  <a:pt x="2248" y="5776"/>
                  <a:pt x="2131" y="5835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 name </a:t>
            </a:r>
            <a:r>
              <a:rPr b="0"/>
              <a:t>(no parentheses)</a:t>
            </a:r>
          </a:p>
        </p:txBody>
      </p:sp>
      <p:grpSp>
        <p:nvGrpSpPr>
          <p:cNvPr id="425" name="Group 425"/>
          <p:cNvGrpSpPr/>
          <p:nvPr/>
        </p:nvGrpSpPr>
        <p:grpSpPr>
          <a:xfrm>
            <a:off x="8583824" y="3460914"/>
            <a:ext cx="14372527" cy="9935158"/>
            <a:chOff x="0" y="0"/>
            <a:chExt cx="14372526" cy="9935157"/>
          </a:xfrm>
        </p:grpSpPr>
        <p:pic>
          <p:nvPicPr>
            <p:cNvPr id="421" name="Screen Shot 2019-05-04 at 9.16.21 A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290" t="10215" r="4290" b="6883"/>
            <a:stretch>
              <a:fillRect/>
            </a:stretch>
          </p:blipFill>
          <p:spPr>
            <a:xfrm>
              <a:off x="0" y="7112597"/>
              <a:ext cx="3995864" cy="282256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422" name="Shape 422"/>
            <p:cNvSpPr/>
            <p:nvPr/>
          </p:nvSpPr>
          <p:spPr>
            <a:xfrm flipH="1">
              <a:off x="1977563" y="0"/>
              <a:ext cx="12394964" cy="9924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38" y="0"/>
                  </a:moveTo>
                  <a:lnTo>
                    <a:pt x="21600" y="18844"/>
                  </a:lnTo>
                  <a:lnTo>
                    <a:pt x="21556" y="21536"/>
                  </a:lnTo>
                  <a:lnTo>
                    <a:pt x="18146" y="21600"/>
                  </a:lnTo>
                  <a:lnTo>
                    <a:pt x="0" y="17863"/>
                  </a:lnTo>
                  <a:lnTo>
                    <a:pt x="20338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23" name="Shape 423"/>
            <p:cNvSpPr/>
            <p:nvPr/>
          </p:nvSpPr>
          <p:spPr>
            <a:xfrm>
              <a:off x="1983010" y="8637390"/>
              <a:ext cx="1975540" cy="1279775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424" name="Screen Shot 2019-05-08 at 4.15.57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862" b="12062"/>
            <a:stretch>
              <a:fillRect/>
            </a:stretch>
          </p:blipFill>
          <p:spPr>
            <a:xfrm>
              <a:off x="2721561" y="34777"/>
              <a:ext cx="11611425" cy="818058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Shape 428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9" name="Shape 429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0" name="Shape 430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Tips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2692365" y="3522719"/>
            <a:ext cx="6523979" cy="7323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82751" indent="-682751" algn="l" defTabSz="560831">
              <a:spcBef>
                <a:spcPts val="3900"/>
              </a:spcBef>
              <a:buSzPct val="100000"/>
              <a:buChar char="•"/>
              <a:defRPr sz="576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scan</a:t>
            </a:r>
            <a:r>
              <a:t> page for relevant info</a:t>
            </a:r>
          </a:p>
          <a:p>
            <a:pPr marL="682751" indent="-682751" algn="l" defTabSz="560831">
              <a:spcBef>
                <a:spcPts val="3900"/>
              </a:spcBef>
              <a:buSzPct val="100000"/>
              <a:buChar char="•"/>
              <a:defRPr sz="576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ignore</a:t>
            </a:r>
            <a:r>
              <a:t> things that don't make sense</a:t>
            </a:r>
          </a:p>
          <a:p>
            <a:pPr marL="682751" indent="-682751" algn="l" defTabSz="560831">
              <a:spcBef>
                <a:spcPts val="3900"/>
              </a:spcBef>
              <a:buSzPct val="100000"/>
              <a:buChar char="•"/>
              <a:defRPr sz="576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try</a:t>
            </a:r>
            <a:r>
              <a:t> out the examples</a:t>
            </a:r>
          </a:p>
        </p:txBody>
      </p:sp>
      <p:grpSp>
        <p:nvGrpSpPr>
          <p:cNvPr id="436" name="Group 436"/>
          <p:cNvGrpSpPr/>
          <p:nvPr/>
        </p:nvGrpSpPr>
        <p:grpSpPr>
          <a:xfrm>
            <a:off x="8583824" y="3460914"/>
            <a:ext cx="14372527" cy="9935158"/>
            <a:chOff x="0" y="0"/>
            <a:chExt cx="14372526" cy="9935157"/>
          </a:xfrm>
        </p:grpSpPr>
        <p:pic>
          <p:nvPicPr>
            <p:cNvPr id="432" name="Screen Shot 2019-05-04 at 9.16.21 A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290" t="10215" r="4290" b="6883"/>
            <a:stretch>
              <a:fillRect/>
            </a:stretch>
          </p:blipFill>
          <p:spPr>
            <a:xfrm>
              <a:off x="0" y="7112597"/>
              <a:ext cx="3995864" cy="282256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433" name="Shape 433"/>
            <p:cNvSpPr/>
            <p:nvPr/>
          </p:nvSpPr>
          <p:spPr>
            <a:xfrm flipH="1">
              <a:off x="1977563" y="0"/>
              <a:ext cx="12394964" cy="9924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38" y="0"/>
                  </a:moveTo>
                  <a:lnTo>
                    <a:pt x="21600" y="18844"/>
                  </a:lnTo>
                  <a:lnTo>
                    <a:pt x="21556" y="21536"/>
                  </a:lnTo>
                  <a:lnTo>
                    <a:pt x="18146" y="21600"/>
                  </a:lnTo>
                  <a:lnTo>
                    <a:pt x="0" y="17863"/>
                  </a:lnTo>
                  <a:lnTo>
                    <a:pt x="20338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34" name="Shape 434"/>
            <p:cNvSpPr/>
            <p:nvPr/>
          </p:nvSpPr>
          <p:spPr>
            <a:xfrm>
              <a:off x="1983010" y="8637390"/>
              <a:ext cx="1975540" cy="1279775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435" name="Screen Shot 2019-05-08 at 4.15.57 P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862" b="12062"/>
            <a:stretch>
              <a:fillRect/>
            </a:stretch>
          </p:blipFill>
          <p:spPr>
            <a:xfrm>
              <a:off x="2721561" y="34777"/>
              <a:ext cx="11611425" cy="818058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31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 5</a:t>
            </a:r>
          </a:p>
        </p:txBody>
      </p:sp>
      <p:sp>
        <p:nvSpPr>
          <p:cNvPr id="439" name="Shape 439"/>
          <p:cNvSpPr txBox="1"/>
          <p:nvPr>
            <p:ph type="body" sz="quarter" idx="4294967295"/>
          </p:nvPr>
        </p:nvSpPr>
        <p:spPr>
          <a:xfrm>
            <a:off x="5294450" y="2429866"/>
            <a:ext cx="13795101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66674">
              <a:spcBef>
                <a:spcPts val="2300"/>
              </a:spcBef>
              <a:buSzTx/>
              <a:buNone/>
              <a:defRPr sz="5820">
                <a:solidFill>
                  <a:srgbClr val="005493"/>
                </a:solidFill>
              </a:defRPr>
            </a:pPr>
            <a:r>
              <a:t>Use the help page for </a:t>
            </a:r>
            <a:r>
              <a:rPr b="1"/>
              <a:t>geom_histogram</a:t>
            </a:r>
            <a:r>
              <a:t> to make the bins </a:t>
            </a:r>
            <a:r>
              <a:rPr b="1"/>
              <a:t>2</a:t>
            </a:r>
            <a:r>
              <a:t> mpg wide.</a:t>
            </a:r>
          </a:p>
        </p:txBody>
      </p:sp>
      <p:pic>
        <p:nvPicPr>
          <p:cNvPr id="440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441" name="Rplot12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51822" y="5047003"/>
            <a:ext cx="12480356" cy="7918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40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Shape 444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geom_histogram(mapping = aes(x = hwy)</a:t>
            </a:r>
            <a:r>
              <a:t>, binwidth = 2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445" name="Rplot1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8717" y="652629"/>
            <a:ext cx="16326566" cy="10358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Shape 448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9" name="Shape 449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0" name="Shape 450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 u="sng"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ggplot2.tidyverse.org</a:t>
            </a:r>
          </a:p>
        </p:txBody>
      </p:sp>
      <p:pic>
        <p:nvPicPr>
          <p:cNvPr id="451" name="Screen Shot 2017-08-03 at 4.00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93803" y="2938565"/>
            <a:ext cx="19196394" cy="18051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Rplot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9950" y="5045814"/>
            <a:ext cx="12484100" cy="7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Shape 454"/>
          <p:cNvSpPr txBox="1"/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 6</a:t>
            </a:r>
          </a:p>
        </p:txBody>
      </p:sp>
      <p:pic>
        <p:nvPicPr>
          <p:cNvPr id="455" name="Timer_Black_W_10_Alarm-6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456" name="Shape 456"/>
          <p:cNvSpPr txBox="1"/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With a partner,  make the bar chart of </a:t>
            </a:r>
            <a:r>
              <a:rPr b="1"/>
              <a:t>class</a:t>
            </a:r>
            <a:r>
              <a:t> below. Use the cheatsheet. Hint: do not supply a </a:t>
            </a:r>
            <a:r>
              <a:rPr b="1"/>
              <a:t>y</a:t>
            </a:r>
            <a:r>
              <a:t> variable.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55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Rplot1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460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geom_bar</a:t>
            </a:r>
            <a:r>
              <a:rPr>
                <a:solidFill>
                  <a:srgbClr val="000000"/>
                </a:solidFill>
              </a:rPr>
              <a:t>(mapping = aes(x = class,</a:t>
            </a:r>
            <a:r>
              <a:t> color = </a:t>
            </a:r>
            <a:r>
              <a:rPr>
                <a:solidFill>
                  <a:srgbClr val="000000"/>
                </a:solidFill>
              </a:rPr>
              <a:t>class))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Rplot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Shape 464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geom_bar(mapping = aes(x = class,</a:t>
            </a:r>
            <a:r>
              <a:t> fill = </a:t>
            </a:r>
            <a:r>
              <a:rPr>
                <a:solidFill>
                  <a:srgbClr val="000000"/>
                </a:solidFill>
              </a:rPr>
              <a:t>class))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Rplo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7746" y="987024"/>
            <a:ext cx="16332201" cy="9689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Shape 468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geom_bar(mapping = aes(x = class,</a:t>
            </a:r>
            <a:r>
              <a:t> fill = drv</a:t>
            </a:r>
            <a:r>
              <a:rPr>
                <a:solidFill>
                  <a:srgbClr val="000000"/>
                </a:solidFill>
              </a:rPr>
              <a:t>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title" idx="4294967295"/>
          </p:nvPr>
        </p:nvSpPr>
        <p:spPr>
          <a:xfrm>
            <a:off x="4833937" y="753632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71" name="Shape 471"/>
          <p:cNvSpPr txBox="1"/>
          <p:nvPr>
            <p:ph type="body" sz="quarter" idx="4294967295"/>
          </p:nvPr>
        </p:nvSpPr>
        <p:spPr>
          <a:xfrm>
            <a:off x="4008073" y="3718027"/>
            <a:ext cx="16985813" cy="253979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</a:defRPr>
            </a:lvl1pPr>
          </a:lstStyle>
          <a:p>
            <a:pPr/>
            <a:r>
              <a:t>What will this code do?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4626240" y="6674445"/>
            <a:ext cx="15749480" cy="3313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ggplot(mpg)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geom_point(aes(displ, hwy))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geom_smooth(aes(displ, hwy))</a:t>
            </a:r>
          </a:p>
        </p:txBody>
      </p:sp>
      <p:sp>
        <p:nvSpPr>
          <p:cNvPr id="473" name="Shape 47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60" name="Shape 160"/>
          <p:cNvSpPr txBox="1"/>
          <p:nvPr>
            <p:ph type="body" idx="4294967295"/>
          </p:nvPr>
        </p:nvSpPr>
        <p:spPr>
          <a:xfrm>
            <a:off x="1445226" y="3240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Confer with your group.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What relationship do you expect to see between engine size (displ) and mileage (hwy)?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No peeking ahead!</a:t>
            </a:r>
          </a:p>
        </p:txBody>
      </p:sp>
      <p:pic>
        <p:nvPicPr>
          <p:cNvPr id="161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62" name="Shape 162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1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hape 477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geom_point(mapping = aes(x = displ, y = hwy))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geom_smooth(mapping = aes(x = displ, y = hwy))</a:t>
            </a:r>
          </a:p>
        </p:txBody>
      </p:sp>
      <p:sp>
        <p:nvSpPr>
          <p:cNvPr id="478" name="Shape 478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Each new geom adds a new layer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Shape 482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  geom_point(</a:t>
            </a:r>
            <a:r>
              <a:rPr>
                <a:solidFill>
                  <a:schemeClr val="accent1"/>
                </a:solidFill>
              </a:rPr>
              <a:t>mapping = aes(x = displ, y = hwy)</a:t>
            </a:r>
            <a:r>
              <a:rPr>
                <a:solidFill>
                  <a:srgbClr val="A6AAA9"/>
                </a:solidFill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6AAA9"/>
                </a:solidFill>
              </a:rPr>
              <a:t>geom_smooth(</a:t>
            </a:r>
            <a:r>
              <a:t>mapping = aes(x = displ, y = hwy)</a:t>
            </a:r>
            <a:r>
              <a:rPr>
                <a:solidFill>
                  <a:srgbClr val="A6AAA9"/>
                </a:solidFill>
              </a:rPr>
              <a:t>)</a:t>
            </a:r>
          </a:p>
        </p:txBody>
      </p:sp>
      <p:sp>
        <p:nvSpPr>
          <p:cNvPr id="483" name="Shape 483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Each new geom adds a new layer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/>
        </p:nvSpPr>
        <p:spPr>
          <a:xfrm>
            <a:off x="2729252" y="5283199"/>
            <a:ext cx="18925494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global vs. local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Shape 489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mpg, </a:t>
            </a:r>
            <a:r>
              <a:rPr>
                <a:solidFill>
                  <a:schemeClr val="accent1"/>
                </a:solidFill>
              </a:rPr>
              <a:t>mapping = aes(x = displ, y = hwy)</a:t>
            </a:r>
            <a: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  geom_point()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6AAA9"/>
                </a:solidFill>
              </a:rPr>
              <a:t>geom_smooth()</a:t>
            </a:r>
          </a:p>
        </p:txBody>
      </p:sp>
      <p:sp>
        <p:nvSpPr>
          <p:cNvPr id="490" name="Shape 490"/>
          <p:cNvSpPr/>
          <p:nvPr/>
        </p:nvSpPr>
        <p:spPr>
          <a:xfrm>
            <a:off x="17451637" y="3931065"/>
            <a:ext cx="6002338" cy="6755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479" y="0"/>
                </a:moveTo>
                <a:cubicBezTo>
                  <a:pt x="1110" y="0"/>
                  <a:pt x="0" y="987"/>
                  <a:pt x="0" y="2203"/>
                </a:cubicBezTo>
                <a:lnTo>
                  <a:pt x="0" y="13082"/>
                </a:lnTo>
                <a:cubicBezTo>
                  <a:pt x="0" y="14299"/>
                  <a:pt x="1110" y="15285"/>
                  <a:pt x="2479" y="15285"/>
                </a:cubicBezTo>
                <a:lnTo>
                  <a:pt x="8378" y="15285"/>
                </a:lnTo>
                <a:lnTo>
                  <a:pt x="9106" y="21600"/>
                </a:lnTo>
                <a:lnTo>
                  <a:pt x="9835" y="15285"/>
                </a:lnTo>
                <a:lnTo>
                  <a:pt x="19121" y="15285"/>
                </a:lnTo>
                <a:cubicBezTo>
                  <a:pt x="20490" y="15285"/>
                  <a:pt x="21600" y="14299"/>
                  <a:pt x="21600" y="13082"/>
                </a:cubicBezTo>
                <a:lnTo>
                  <a:pt x="21600" y="2203"/>
                </a:lnTo>
                <a:cubicBezTo>
                  <a:pt x="21600" y="987"/>
                  <a:pt x="20490" y="0"/>
                  <a:pt x="19121" y="0"/>
                </a:cubicBezTo>
                <a:lnTo>
                  <a:pt x="2479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Mappings (and data) that appear in ggplot() will apply globally to every layer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Rplot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Shape 494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mpg, </a:t>
            </a:r>
            <a:r>
              <a:rPr>
                <a:solidFill>
                  <a:schemeClr val="accent1"/>
                </a:solidFill>
              </a:rPr>
              <a:t>mapping = aes(x = displ, y = hwy)</a:t>
            </a:r>
            <a: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  geom_point(</a:t>
            </a:r>
            <a:r>
              <a:rPr>
                <a:solidFill>
                  <a:srgbClr val="9BBC7C"/>
                </a:solidFill>
              </a:rPr>
              <a:t>mapping = aes(color = drv)</a:t>
            </a:r>
            <a:r>
              <a:rPr>
                <a:solidFill>
                  <a:srgbClr val="A6AAA9"/>
                </a:solidFill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6AAA9"/>
                </a:solidFill>
              </a:rPr>
              <a:t>geom_smooth()</a:t>
            </a:r>
          </a:p>
        </p:txBody>
      </p:sp>
      <p:sp>
        <p:nvSpPr>
          <p:cNvPr id="495" name="Shape 495"/>
          <p:cNvSpPr/>
          <p:nvPr/>
        </p:nvSpPr>
        <p:spPr>
          <a:xfrm>
            <a:off x="13918638" y="398067"/>
            <a:ext cx="9408320" cy="11233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82" y="0"/>
                </a:moveTo>
                <a:cubicBezTo>
                  <a:pt x="708" y="0"/>
                  <a:pt x="0" y="593"/>
                  <a:pt x="0" y="1325"/>
                </a:cubicBezTo>
                <a:lnTo>
                  <a:pt x="0" y="5524"/>
                </a:lnTo>
                <a:cubicBezTo>
                  <a:pt x="0" y="6256"/>
                  <a:pt x="708" y="6849"/>
                  <a:pt x="1582" y="6849"/>
                </a:cubicBezTo>
                <a:lnTo>
                  <a:pt x="2881" y="6849"/>
                </a:lnTo>
                <a:lnTo>
                  <a:pt x="3346" y="21600"/>
                </a:lnTo>
                <a:lnTo>
                  <a:pt x="3810" y="6849"/>
                </a:lnTo>
                <a:lnTo>
                  <a:pt x="20019" y="6849"/>
                </a:lnTo>
                <a:cubicBezTo>
                  <a:pt x="20893" y="6849"/>
                  <a:pt x="21600" y="6256"/>
                  <a:pt x="21600" y="5524"/>
                </a:cubicBezTo>
                <a:lnTo>
                  <a:pt x="21600" y="1325"/>
                </a:lnTo>
                <a:cubicBezTo>
                  <a:pt x="21600" y="593"/>
                  <a:pt x="20893" y="0"/>
                  <a:pt x="20019" y="0"/>
                </a:cubicBezTo>
                <a:lnTo>
                  <a:pt x="1582" y="0"/>
                </a:lnTo>
                <a:close/>
              </a:path>
            </a:pathLst>
          </a:custGeom>
          <a:solidFill>
            <a:srgbClr val="9DB87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Mappings (and data) that appear in a geom_ function will add to or override the global mappings for that layer only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Shape 499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mpg, </a:t>
            </a:r>
            <a:r>
              <a:rPr>
                <a:solidFill>
                  <a:schemeClr val="accent1"/>
                </a:solidFill>
              </a:rPr>
              <a:t>mapping = aes(x = displ, y = hwy)</a:t>
            </a:r>
            <a: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</a:rPr>
              <a:t>  geom_point(</a:t>
            </a:r>
            <a:r>
              <a:rPr>
                <a:solidFill>
                  <a:srgbClr val="9BBC7C"/>
                </a:solidFill>
              </a:rPr>
              <a:t>mapping = aes(color = drv)</a:t>
            </a:r>
            <a:r>
              <a:rPr>
                <a:solidFill>
                  <a:srgbClr val="A6AAA9"/>
                </a:solidFill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A6AAA9"/>
                </a:solidFill>
              </a:rPr>
              <a:t>geom_smooth(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data = filter(mpg, drv == "f")</a:t>
            </a:r>
            <a:r>
              <a:rPr>
                <a:solidFill>
                  <a:srgbClr val="A6AAA9"/>
                </a:solidFill>
              </a:rPr>
              <a:t>)</a:t>
            </a:r>
          </a:p>
        </p:txBody>
      </p:sp>
      <p:sp>
        <p:nvSpPr>
          <p:cNvPr id="500" name="Shape 500"/>
          <p:cNvSpPr/>
          <p:nvPr/>
        </p:nvSpPr>
        <p:spPr>
          <a:xfrm>
            <a:off x="14760427" y="6775874"/>
            <a:ext cx="8693548" cy="5924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398" y="0"/>
                </a:moveTo>
                <a:cubicBezTo>
                  <a:pt x="7453" y="0"/>
                  <a:pt x="6687" y="1125"/>
                  <a:pt x="6687" y="2512"/>
                </a:cubicBezTo>
                <a:lnTo>
                  <a:pt x="6687" y="8341"/>
                </a:lnTo>
                <a:cubicBezTo>
                  <a:pt x="6687" y="8797"/>
                  <a:pt x="6771" y="9222"/>
                  <a:pt x="6915" y="9591"/>
                </a:cubicBezTo>
                <a:lnTo>
                  <a:pt x="0" y="21600"/>
                </a:lnTo>
                <a:lnTo>
                  <a:pt x="7658" y="10602"/>
                </a:lnTo>
                <a:cubicBezTo>
                  <a:pt x="7882" y="10761"/>
                  <a:pt x="8133" y="10853"/>
                  <a:pt x="8398" y="10853"/>
                </a:cubicBezTo>
                <a:lnTo>
                  <a:pt x="19888" y="10853"/>
                </a:lnTo>
                <a:cubicBezTo>
                  <a:pt x="20833" y="10853"/>
                  <a:pt x="21600" y="9728"/>
                  <a:pt x="21600" y="8341"/>
                </a:cubicBezTo>
                <a:lnTo>
                  <a:pt x="21600" y="2512"/>
                </a:lnTo>
                <a:cubicBezTo>
                  <a:pt x="21600" y="1125"/>
                  <a:pt x="20833" y="0"/>
                  <a:pt x="19888" y="0"/>
                </a:cubicBezTo>
                <a:lnTo>
                  <a:pt x="8398" y="0"/>
                </a:lnTo>
                <a:close/>
              </a:path>
            </a:pathLst>
          </a:custGeom>
          <a:solidFill>
            <a:srgbClr val="FF7E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can also be set locally or globally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type="title" idx="4294967295"/>
          </p:nvPr>
        </p:nvSpPr>
        <p:spPr>
          <a:xfrm>
            <a:off x="4833937" y="753632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503" name="Shape 503"/>
          <p:cNvSpPr txBox="1"/>
          <p:nvPr>
            <p:ph type="body" sz="quarter" idx="4294967295"/>
          </p:nvPr>
        </p:nvSpPr>
        <p:spPr>
          <a:xfrm>
            <a:off x="4008073" y="3322916"/>
            <a:ext cx="16985813" cy="253979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</a:defRPr>
            </a:lvl1pPr>
          </a:lstStyle>
          <a:p>
            <a:pPr/>
            <a:r>
              <a:t>What is different about this plot? Run the code!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4626240" y="5987287"/>
            <a:ext cx="15749480" cy="6552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 &lt;- ggplot(mpg)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geom_point(aes(displ, hwy))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geom_smooth(aes(displ, hwy))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library(plotly)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ggplotly(p)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/>
        </p:nvSpPr>
        <p:spPr>
          <a:xfrm>
            <a:off x="2729252" y="5283199"/>
            <a:ext cx="18925494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interactivity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Shape 510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Plotly</a:t>
            </a:r>
          </a:p>
        </p:txBody>
      </p:sp>
      <p:sp>
        <p:nvSpPr>
          <p:cNvPr id="511" name="Shape 511"/>
          <p:cNvSpPr txBox="1"/>
          <p:nvPr/>
        </p:nvSpPr>
        <p:spPr>
          <a:xfrm>
            <a:off x="3410423" y="3038926"/>
            <a:ext cx="1837302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Tools for making interactive plots.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plot.ly/ggplot2/</a:t>
            </a:r>
          </a:p>
        </p:txBody>
      </p:sp>
      <p:pic>
        <p:nvPicPr>
          <p:cNvPr id="512" name="Screen Shot 2019-06-14 at 12.23.2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07546" y="4190806"/>
            <a:ext cx="19218470" cy="15180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b="1" sz="20000"/>
            </a:pPr>
            <a:r>
              <a:t>Saving</a:t>
            </a:r>
          </a:p>
          <a:p>
            <a:pPr>
              <a:defRPr b="1" sz="20000"/>
            </a:pPr>
            <a:r>
              <a:t>graphs</a:t>
            </a:r>
          </a:p>
        </p:txBody>
      </p:sp>
      <p:pic>
        <p:nvPicPr>
          <p:cNvPr id="515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516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 1</a:t>
            </a:r>
          </a:p>
        </p:txBody>
      </p:sp>
      <p:sp>
        <p:nvSpPr>
          <p:cNvPr id="165" name="Shape 165"/>
          <p:cNvSpPr txBox="1"/>
          <p:nvPr>
            <p:ph type="body" idx="4294967295"/>
          </p:nvPr>
        </p:nvSpPr>
        <p:spPr>
          <a:xfrm>
            <a:off x="1445226" y="2605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Run this code in </a:t>
            </a:r>
            <a:r>
              <a:rPr b="1"/>
              <a:t>02-Visualize-Exercises.Rmd</a:t>
            </a:r>
            <a:r>
              <a:t> to make a graph. Pay strict attention to spelling, capitalization, and parentheses!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geom_point(mapping = aes(x = displ, y = hwy))</a:t>
            </a:r>
          </a:p>
        </p:txBody>
      </p:sp>
      <p:pic>
        <p:nvPicPr>
          <p:cNvPr id="166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67" name="Shape 167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6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Screen Shot 2017-06-27 at 4.08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5339" y="3583820"/>
            <a:ext cx="15753322" cy="10289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Shape 520"/>
          <p:cNvSpPr txBox="1"/>
          <p:nvPr/>
        </p:nvSpPr>
        <p:spPr>
          <a:xfrm>
            <a:off x="4007752" y="244071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Manually saving plots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5000026" y="2659837"/>
            <a:ext cx="15384598" cy="122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66674">
              <a:spcBef>
                <a:spcPts val="3900"/>
              </a:spcBef>
              <a:defRPr sz="649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Save plots manually with the export menu</a:t>
            </a:r>
          </a:p>
        </p:txBody>
      </p:sp>
      <p:sp>
        <p:nvSpPr>
          <p:cNvPr id="522" name="Shape 522"/>
          <p:cNvSpPr/>
          <p:nvPr/>
        </p:nvSpPr>
        <p:spPr>
          <a:xfrm>
            <a:off x="14513715" y="3326975"/>
            <a:ext cx="6720943" cy="4703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5" h="21430" fill="norm" stroke="1" extrusionOk="0">
                <a:moveTo>
                  <a:pt x="17606" y="25"/>
                </a:moveTo>
                <a:cubicBezTo>
                  <a:pt x="18865" y="-170"/>
                  <a:pt x="20077" y="807"/>
                  <a:pt x="20636" y="2464"/>
                </a:cubicBezTo>
                <a:cubicBezTo>
                  <a:pt x="21600" y="5317"/>
                  <a:pt x="20501" y="8456"/>
                  <a:pt x="18793" y="10475"/>
                </a:cubicBezTo>
                <a:cubicBezTo>
                  <a:pt x="15585" y="14267"/>
                  <a:pt x="11184" y="14146"/>
                  <a:pt x="7265" y="15759"/>
                </a:cubicBezTo>
                <a:cubicBezTo>
                  <a:pt x="4592" y="16859"/>
                  <a:pt x="2113" y="18793"/>
                  <a:pt x="0" y="21430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Shape 525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Saving plots</a:t>
            </a:r>
          </a:p>
        </p:txBody>
      </p:sp>
      <p:sp>
        <p:nvSpPr>
          <p:cNvPr id="526" name="Shape 526"/>
          <p:cNvSpPr txBox="1"/>
          <p:nvPr/>
        </p:nvSpPr>
        <p:spPr>
          <a:xfrm>
            <a:off x="3410423" y="3942037"/>
            <a:ext cx="1751368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78AAD6"/>
                </a:solidFill>
              </a:rPr>
              <a:t>ggsave()</a:t>
            </a:r>
            <a:r>
              <a:t> saves the last plot.</a:t>
            </a:r>
          </a:p>
          <a:p>
            <a:pPr algn="l"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Uses size on screen:</a:t>
            </a:r>
          </a:p>
        </p:txBody>
      </p:sp>
      <p:grpSp>
        <p:nvGrpSpPr>
          <p:cNvPr id="529" name="Group 529"/>
          <p:cNvGrpSpPr/>
          <p:nvPr/>
        </p:nvGrpSpPr>
        <p:grpSpPr>
          <a:xfrm>
            <a:off x="3410423" y="11599546"/>
            <a:ext cx="17513682" cy="2519061"/>
            <a:chOff x="0" y="0"/>
            <a:chExt cx="17513681" cy="2519060"/>
          </a:xfrm>
        </p:grpSpPr>
        <p:sp>
          <p:nvSpPr>
            <p:cNvPr id="527" name="Shape 527"/>
            <p:cNvSpPr/>
            <p:nvPr/>
          </p:nvSpPr>
          <p:spPr>
            <a:xfrm>
              <a:off x="0" y="0"/>
              <a:ext cx="17513682" cy="15017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28" name="Shape 528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chemeClr val="accent1"/>
                  </a:solidFill>
                </a:defRPr>
              </a:pPr>
              <a:r>
                <a:rPr>
                  <a:solidFill>
                    <a:srgbClr val="000000"/>
                  </a:solidFill>
                </a:rPr>
                <a:t>ggsave("my-plot.pdf", width = 6, height = 6)</a:t>
              </a:r>
            </a:p>
          </p:txBody>
        </p:sp>
      </p:grpSp>
      <p:grpSp>
        <p:nvGrpSpPr>
          <p:cNvPr id="532" name="Group 532"/>
          <p:cNvGrpSpPr/>
          <p:nvPr/>
        </p:nvGrpSpPr>
        <p:grpSpPr>
          <a:xfrm>
            <a:off x="3410423" y="6392900"/>
            <a:ext cx="17513682" cy="2809697"/>
            <a:chOff x="0" y="0"/>
            <a:chExt cx="17513681" cy="2809696"/>
          </a:xfrm>
        </p:grpSpPr>
        <p:sp>
          <p:nvSpPr>
            <p:cNvPr id="530" name="Shape 530"/>
            <p:cNvSpPr/>
            <p:nvPr/>
          </p:nvSpPr>
          <p:spPr>
            <a:xfrm>
              <a:off x="0" y="0"/>
              <a:ext cx="17513682" cy="280969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1" name="Shape 531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ggsave("my-plot.pdf")</a:t>
              </a:r>
              <a:endParaRPr>
                <a:solidFill>
                  <a:srgbClr val="000000"/>
                </a:solidFill>
              </a:endParaRP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000000"/>
                  </a:solidFill>
                </a:rPr>
                <a:t>ggsave("my-plot.png")</a:t>
              </a:r>
            </a:p>
          </p:txBody>
        </p:sp>
      </p:grpSp>
      <p:sp>
        <p:nvSpPr>
          <p:cNvPr id="533" name="Shape 533"/>
          <p:cNvSpPr txBox="1"/>
          <p:nvPr/>
        </p:nvSpPr>
        <p:spPr>
          <a:xfrm>
            <a:off x="3410423" y="10192546"/>
            <a:ext cx="17513682" cy="161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Specify size in inches</a:t>
            </a:r>
          </a:p>
        </p:txBody>
      </p:sp>
      <p:sp>
        <p:nvSpPr>
          <p:cNvPr id="534" name="Shape 534"/>
          <p:cNvSpPr/>
          <p:nvPr/>
        </p:nvSpPr>
        <p:spPr>
          <a:xfrm rot="18900000">
            <a:off x="16014017" y="9737795"/>
            <a:ext cx="10938434" cy="2524583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But where will </a:t>
            </a:r>
          </a:p>
          <a:p>
            <a:pPr>
              <a:lnSpc>
                <a:spcPct val="80000"/>
              </a:lnSpc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save it?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4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/>
        </p:nvSpPr>
        <p:spPr>
          <a:xfrm>
            <a:off x="6614277" y="5621263"/>
            <a:ext cx="8718549" cy="1079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getwd()</a:t>
            </a:r>
          </a:p>
        </p:txBody>
      </p:sp>
      <p:sp>
        <p:nvSpPr>
          <p:cNvPr id="537" name="Shape 537"/>
          <p:cNvSpPr txBox="1"/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 7</a:t>
            </a:r>
          </a:p>
        </p:txBody>
      </p:sp>
      <p:sp>
        <p:nvSpPr>
          <p:cNvPr id="538" name="Shape 538"/>
          <p:cNvSpPr txBox="1"/>
          <p:nvPr>
            <p:ph type="body" sz="quarter" idx="4294967295"/>
          </p:nvPr>
        </p:nvSpPr>
        <p:spPr>
          <a:xfrm>
            <a:off x="6614277" y="2964759"/>
            <a:ext cx="11155446" cy="273692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What does this command return?</a:t>
            </a:r>
          </a:p>
        </p:txBody>
      </p:sp>
      <p:pic>
        <p:nvPicPr>
          <p:cNvPr id="539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540" name="Shape 54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000" fill="hold"/>
                                        <p:tgtEl>
                                          <p:spTgt spid="5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39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hape 543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Working directory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1837134" y="3289465"/>
            <a:ext cx="21080802" cy="71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4100"/>
              </a:spcBef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R associates itself with a folder (i.e. directory) on your computer. 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This folder is known as your "</a:t>
            </a:r>
            <a:r>
              <a:rPr>
                <a:solidFill>
                  <a:schemeClr val="accent1"/>
                </a:solidFill>
              </a:rPr>
              <a:t>working directory</a:t>
            </a:r>
            <a:r>
              <a:t>"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When you save files, R will save them here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When you load files, R will look for them here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Screen Shot 2017-06-27 at 4.10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062" y="6713546"/>
            <a:ext cx="8477799" cy="553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Shape 549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31622">
              <a:defRPr sz="9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Changing the Working directory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1837134" y="3289465"/>
            <a:ext cx="2108080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50000"/>
              </a:lnSpc>
              <a:spcBef>
                <a:spcPts val="4100"/>
              </a:spcBef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Navigate in the files pane to a new directory. Click </a:t>
            </a:r>
          </a:p>
          <a:p>
            <a:pPr algn="l">
              <a:lnSpc>
                <a:spcPct val="50000"/>
              </a:lnSpc>
              <a:spcBef>
                <a:spcPts val="4100"/>
              </a:spcBef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1"/>
                </a:solidFill>
              </a:rPr>
              <a:t>More &gt; Set As Working Directory</a:t>
            </a:r>
          </a:p>
        </p:txBody>
      </p:sp>
      <p:sp>
        <p:nvSpPr>
          <p:cNvPr id="551" name="Shape 551"/>
          <p:cNvSpPr/>
          <p:nvPr/>
        </p:nvSpPr>
        <p:spPr>
          <a:xfrm flipH="1">
            <a:off x="6166224" y="5890599"/>
            <a:ext cx="6234909" cy="7183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40" y="0"/>
                </a:moveTo>
                <a:lnTo>
                  <a:pt x="21600" y="9186"/>
                </a:lnTo>
                <a:lnTo>
                  <a:pt x="21599" y="17516"/>
                </a:lnTo>
                <a:lnTo>
                  <a:pt x="1637" y="21600"/>
                </a:lnTo>
                <a:lnTo>
                  <a:pt x="0" y="14710"/>
                </a:lnTo>
                <a:lnTo>
                  <a:pt x="1740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2" name="Shape 552"/>
          <p:cNvSpPr/>
          <p:nvPr/>
        </p:nvSpPr>
        <p:spPr>
          <a:xfrm flipH="1">
            <a:off x="6157083" y="8919495"/>
            <a:ext cx="3929292" cy="2802278"/>
          </a:xfrm>
          <a:prstGeom prst="rect">
            <a:avLst/>
          </a:prstGeom>
          <a:solidFill>
            <a:srgbClr val="000000">
              <a:alpha val="25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553" name="Screen Shot 2013-07-02 at 3.02.5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87028" y="5902326"/>
            <a:ext cx="10038228" cy="7181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Screen Shot 2018-06-28 at 3.53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4358" y="6454144"/>
            <a:ext cx="8745207" cy="60560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Shape 557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Download files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1837134" y="3289465"/>
            <a:ext cx="2108080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50000"/>
              </a:lnSpc>
              <a:spcBef>
                <a:spcPts val="4100"/>
              </a:spcBef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In the files pane, check next to the file(s) to download</a:t>
            </a:r>
          </a:p>
          <a:p>
            <a:pPr algn="l">
              <a:lnSpc>
                <a:spcPct val="50000"/>
              </a:lnSpc>
              <a:spcBef>
                <a:spcPts val="4100"/>
              </a:spcBef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1"/>
                </a:solidFill>
              </a:rPr>
              <a:t>More &gt; Export</a:t>
            </a:r>
          </a:p>
        </p:txBody>
      </p:sp>
      <p:sp>
        <p:nvSpPr>
          <p:cNvPr id="559" name="Shape 559"/>
          <p:cNvSpPr/>
          <p:nvPr/>
        </p:nvSpPr>
        <p:spPr>
          <a:xfrm flipH="1">
            <a:off x="6563886" y="5197207"/>
            <a:ext cx="5837247" cy="7928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447" y="0"/>
                </a:moveTo>
                <a:lnTo>
                  <a:pt x="21577" y="11083"/>
                </a:lnTo>
                <a:lnTo>
                  <a:pt x="21600" y="18228"/>
                </a:lnTo>
                <a:lnTo>
                  <a:pt x="4359" y="21600"/>
                </a:lnTo>
                <a:lnTo>
                  <a:pt x="0" y="15216"/>
                </a:lnTo>
                <a:lnTo>
                  <a:pt x="4447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0" name="Shape 560"/>
          <p:cNvSpPr/>
          <p:nvPr/>
        </p:nvSpPr>
        <p:spPr>
          <a:xfrm flipH="1">
            <a:off x="6568974" y="9254669"/>
            <a:ext cx="3568201" cy="2632204"/>
          </a:xfrm>
          <a:prstGeom prst="rect">
            <a:avLst/>
          </a:prstGeom>
          <a:solidFill>
            <a:srgbClr val="000000">
              <a:alpha val="25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561" name="Screen Shot 2018-06-28 at 3.57.20 PM.png"/>
          <p:cNvPicPr>
            <a:picLocks noChangeAspect="1"/>
          </p:cNvPicPr>
          <p:nvPr/>
        </p:nvPicPr>
        <p:blipFill>
          <a:blip r:embed="rId4">
            <a:extLst/>
          </a:blip>
          <a:srcRect l="54213" t="46287" r="5471" b="10514"/>
          <a:stretch>
            <a:fillRect/>
          </a:stretch>
        </p:blipFill>
        <p:spPr>
          <a:xfrm>
            <a:off x="11182085" y="5212107"/>
            <a:ext cx="10627786" cy="7885850"/>
          </a:xfrm>
          <a:prstGeom prst="rect">
            <a:avLst/>
          </a:prstGeom>
          <a:ln w="25400">
            <a:solidFill>
              <a:srgbClr val="53585F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Shape 564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Plotly</a:t>
            </a:r>
          </a:p>
        </p:txBody>
      </p:sp>
      <p:sp>
        <p:nvSpPr>
          <p:cNvPr id="565" name="Shape 565"/>
          <p:cNvSpPr txBox="1"/>
          <p:nvPr/>
        </p:nvSpPr>
        <p:spPr>
          <a:xfrm>
            <a:off x="3410423" y="3038926"/>
            <a:ext cx="1837302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Tools for making interactive plots.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plot.ly/ggplot2/</a:t>
            </a:r>
          </a:p>
        </p:txBody>
      </p:sp>
      <p:pic>
        <p:nvPicPr>
          <p:cNvPr id="566" name="Screen Shot 2019-06-14 at 12.23.2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07546" y="4190806"/>
            <a:ext cx="19218470" cy="15180192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Shape 567"/>
          <p:cNvSpPr/>
          <p:nvPr/>
        </p:nvSpPr>
        <p:spPr>
          <a:xfrm rot="18900000">
            <a:off x="-3249468" y="2141681"/>
            <a:ext cx="13932892" cy="2524583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defRPr b="1" sz="6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Save with </a:t>
            </a:r>
          </a:p>
          <a:p>
            <a:pPr>
              <a:lnSpc>
                <a:spcPct val="80000"/>
              </a:lnSpc>
              <a:defRPr b="1" sz="6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htmlwidgets::saveWidget()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1569" y="5029816"/>
            <a:ext cx="12820862" cy="7416801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Shape 570"/>
          <p:cNvSpPr txBox="1"/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 8</a:t>
            </a:r>
          </a:p>
        </p:txBody>
      </p:sp>
      <p:sp>
        <p:nvSpPr>
          <p:cNvPr id="571" name="Shape 571"/>
          <p:cNvSpPr txBox="1"/>
          <p:nvPr>
            <p:ph type="body" sz="quarter" idx="4294967295"/>
          </p:nvPr>
        </p:nvSpPr>
        <p:spPr>
          <a:xfrm>
            <a:off x="3395348" y="2630109"/>
            <a:ext cx="17593305" cy="2250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43305">
              <a:spcBef>
                <a:spcPts val="0"/>
              </a:spcBef>
              <a:buSzTx/>
              <a:buNone/>
              <a:defRPr sz="5580">
                <a:solidFill>
                  <a:srgbClr val="005493"/>
                </a:solidFill>
              </a:defRPr>
            </a:lvl1pPr>
          </a:lstStyle>
          <a:p>
            <a:pPr/>
            <a:r>
              <a:t>Save your last plot and then locate it in your files pane and download it. (You may have to refresh the files list).</a:t>
            </a:r>
          </a:p>
        </p:txBody>
      </p:sp>
      <p:pic>
        <p:nvPicPr>
          <p:cNvPr id="572" name="Timer_Black_W_10_Alarm-6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5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72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Rplot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3627" y="4622800"/>
            <a:ext cx="11696746" cy="7416800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Shape 575"/>
          <p:cNvSpPr txBox="1"/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576" name="Shape 576"/>
          <p:cNvSpPr txBox="1"/>
          <p:nvPr>
            <p:ph type="body" sz="quarter" idx="4294967295"/>
          </p:nvPr>
        </p:nvSpPr>
        <p:spPr>
          <a:xfrm>
            <a:off x="3395348" y="2630109"/>
            <a:ext cx="17593305" cy="137251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49148">
              <a:spcBef>
                <a:spcPts val="0"/>
              </a:spcBef>
              <a:buSzTx/>
              <a:buNone/>
              <a:defRPr sz="5640">
                <a:solidFill>
                  <a:srgbClr val="005493"/>
                </a:solidFill>
              </a:defRPr>
            </a:lvl1pPr>
          </a:lstStyle>
          <a:p>
            <a:pPr/>
            <a:r>
              <a:t>Save your last plot and then locate it in your files pane.</a:t>
            </a:r>
          </a:p>
        </p:txBody>
      </p:sp>
      <p:pic>
        <p:nvPicPr>
          <p:cNvPr id="577" name="Timer_Black_W_10_Alarm-6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5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77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b="1" sz="20000"/>
            </a:pPr>
            <a:r>
              <a:t>Grammar</a:t>
            </a:r>
          </a:p>
          <a:p>
            <a:pPr>
              <a:defRPr b="1" sz="20000"/>
            </a:pPr>
            <a:r>
              <a:t>of Graphics</a:t>
            </a:r>
          </a:p>
        </p:txBody>
      </p:sp>
      <p:pic>
        <p:nvPicPr>
          <p:cNvPr id="580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Shape 581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lot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geom_point(mapping = aes(x = displ, y = hwy))</a:t>
            </a:r>
          </a:p>
        </p:txBody>
      </p:sp>
      <p:sp>
        <p:nvSpPr>
          <p:cNvPr id="172" name="Shape 172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84" name="Table 584"/>
          <p:cNvGraphicFramePr/>
          <p:nvPr/>
        </p:nvGraphicFramePr>
        <p:xfrm>
          <a:off x="5883264" y="3199356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pSp>
        <p:nvGrpSpPr>
          <p:cNvPr id="605" name="Group 605"/>
          <p:cNvGrpSpPr/>
          <p:nvPr/>
        </p:nvGrpSpPr>
        <p:grpSpPr>
          <a:xfrm>
            <a:off x="9937815" y="3844795"/>
            <a:ext cx="203201" cy="7344500"/>
            <a:chOff x="0" y="0"/>
            <a:chExt cx="203200" cy="7344498"/>
          </a:xfrm>
        </p:grpSpPr>
        <p:sp>
          <p:nvSpPr>
            <p:cNvPr id="585" name="Shape 585"/>
            <p:cNvSpPr/>
            <p:nvPr/>
          </p:nvSpPr>
          <p:spPr>
            <a:xfrm>
              <a:off x="0" y="75171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86" name="Shape 586"/>
            <p:cNvSpPr/>
            <p:nvPr/>
          </p:nvSpPr>
          <p:spPr>
            <a:xfrm>
              <a:off x="0" y="112757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87" name="Shape 587"/>
            <p:cNvSpPr/>
            <p:nvPr/>
          </p:nvSpPr>
          <p:spPr>
            <a:xfrm>
              <a:off x="0" y="150343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88" name="Shape 588"/>
            <p:cNvSpPr/>
            <p:nvPr/>
          </p:nvSpPr>
          <p:spPr>
            <a:xfrm>
              <a:off x="0" y="187928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89" name="Shape 589"/>
            <p:cNvSpPr/>
            <p:nvPr/>
          </p:nvSpPr>
          <p:spPr>
            <a:xfrm>
              <a:off x="0" y="225514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0" name="Shape 590"/>
            <p:cNvSpPr/>
            <p:nvPr/>
          </p:nvSpPr>
          <p:spPr>
            <a:xfrm>
              <a:off x="0" y="263100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1" name="Shape 591"/>
            <p:cNvSpPr/>
            <p:nvPr/>
          </p:nvSpPr>
          <p:spPr>
            <a:xfrm>
              <a:off x="0" y="3006862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2" name="Shape 592"/>
            <p:cNvSpPr/>
            <p:nvPr/>
          </p:nvSpPr>
          <p:spPr>
            <a:xfrm>
              <a:off x="0" y="3382720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3" name="Shape 593"/>
            <p:cNvSpPr/>
            <p:nvPr/>
          </p:nvSpPr>
          <p:spPr>
            <a:xfrm>
              <a:off x="0" y="375857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4" name="Shape 594"/>
            <p:cNvSpPr/>
            <p:nvPr/>
          </p:nvSpPr>
          <p:spPr>
            <a:xfrm>
              <a:off x="0" y="4134436"/>
              <a:ext cx="203200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5" name="Shape 595"/>
            <p:cNvSpPr/>
            <p:nvPr/>
          </p:nvSpPr>
          <p:spPr>
            <a:xfrm>
              <a:off x="0" y="37585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6" name="Shape 596"/>
            <p:cNvSpPr/>
            <p:nvPr/>
          </p:nvSpPr>
          <p:spPr>
            <a:xfrm>
              <a:off x="0" y="0"/>
              <a:ext cx="203201" cy="2032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7" name="Shape 597"/>
            <p:cNvSpPr/>
            <p:nvPr/>
          </p:nvSpPr>
          <p:spPr>
            <a:xfrm>
              <a:off x="0" y="451029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8" name="Shape 598"/>
            <p:cNvSpPr/>
            <p:nvPr/>
          </p:nvSpPr>
          <p:spPr>
            <a:xfrm>
              <a:off x="0" y="488615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9" name="Shape 599"/>
            <p:cNvSpPr/>
            <p:nvPr/>
          </p:nvSpPr>
          <p:spPr>
            <a:xfrm>
              <a:off x="0" y="526200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0" name="Shape 600"/>
            <p:cNvSpPr/>
            <p:nvPr/>
          </p:nvSpPr>
          <p:spPr>
            <a:xfrm>
              <a:off x="0" y="563786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1" name="Shape 601"/>
            <p:cNvSpPr/>
            <p:nvPr/>
          </p:nvSpPr>
          <p:spPr>
            <a:xfrm>
              <a:off x="0" y="601372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2" name="Shape 602"/>
            <p:cNvSpPr/>
            <p:nvPr/>
          </p:nvSpPr>
          <p:spPr>
            <a:xfrm>
              <a:off x="0" y="638958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3" name="Shape 603"/>
            <p:cNvSpPr/>
            <p:nvPr/>
          </p:nvSpPr>
          <p:spPr>
            <a:xfrm>
              <a:off x="0" y="676544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4" name="Shape 604"/>
            <p:cNvSpPr/>
            <p:nvPr/>
          </p:nvSpPr>
          <p:spPr>
            <a:xfrm>
              <a:off x="0" y="714129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26" name="Group 626"/>
          <p:cNvGrpSpPr/>
          <p:nvPr/>
        </p:nvGrpSpPr>
        <p:grpSpPr>
          <a:xfrm>
            <a:off x="5886718" y="3756808"/>
            <a:ext cx="4036559" cy="7493001"/>
            <a:chOff x="0" y="0"/>
            <a:chExt cx="4036557" cy="7493000"/>
          </a:xfrm>
        </p:grpSpPr>
        <p:sp>
          <p:nvSpPr>
            <p:cNvPr id="606" name="Shape 606"/>
            <p:cNvSpPr/>
            <p:nvPr/>
          </p:nvSpPr>
          <p:spPr>
            <a:xfrm>
              <a:off x="0" y="112896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7" name="Shape 607"/>
            <p:cNvSpPr/>
            <p:nvPr/>
          </p:nvSpPr>
          <p:spPr>
            <a:xfrm>
              <a:off x="0" y="75264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8" name="Shape 608"/>
            <p:cNvSpPr/>
            <p:nvPr/>
          </p:nvSpPr>
          <p:spPr>
            <a:xfrm>
              <a:off x="0" y="37632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9" name="Shape 609"/>
            <p:cNvSpPr/>
            <p:nvPr/>
          </p:nvSpPr>
          <p:spPr>
            <a:xfrm>
              <a:off x="0" y="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0" name="Shape 610"/>
            <p:cNvSpPr/>
            <p:nvPr/>
          </p:nvSpPr>
          <p:spPr>
            <a:xfrm>
              <a:off x="0" y="150528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1" name="Shape 611"/>
            <p:cNvSpPr/>
            <p:nvPr/>
          </p:nvSpPr>
          <p:spPr>
            <a:xfrm>
              <a:off x="0" y="188160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2" name="Shape 612"/>
            <p:cNvSpPr/>
            <p:nvPr/>
          </p:nvSpPr>
          <p:spPr>
            <a:xfrm>
              <a:off x="0" y="225792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3" name="Shape 613"/>
            <p:cNvSpPr/>
            <p:nvPr/>
          </p:nvSpPr>
          <p:spPr>
            <a:xfrm>
              <a:off x="0" y="263424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4" name="Shape 614"/>
            <p:cNvSpPr/>
            <p:nvPr/>
          </p:nvSpPr>
          <p:spPr>
            <a:xfrm>
              <a:off x="0" y="301056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5" name="Shape 615"/>
            <p:cNvSpPr/>
            <p:nvPr/>
          </p:nvSpPr>
          <p:spPr>
            <a:xfrm>
              <a:off x="0" y="3386889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6" name="Shape 616"/>
            <p:cNvSpPr/>
            <p:nvPr/>
          </p:nvSpPr>
          <p:spPr>
            <a:xfrm>
              <a:off x="0" y="3763210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7" name="Shape 617"/>
            <p:cNvSpPr/>
            <p:nvPr/>
          </p:nvSpPr>
          <p:spPr>
            <a:xfrm>
              <a:off x="0" y="413953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8" name="Shape 618"/>
            <p:cNvSpPr/>
            <p:nvPr/>
          </p:nvSpPr>
          <p:spPr>
            <a:xfrm>
              <a:off x="0" y="451585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9" name="Shape 619"/>
            <p:cNvSpPr/>
            <p:nvPr/>
          </p:nvSpPr>
          <p:spPr>
            <a:xfrm>
              <a:off x="0" y="489217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0" name="Shape 620"/>
            <p:cNvSpPr/>
            <p:nvPr/>
          </p:nvSpPr>
          <p:spPr>
            <a:xfrm>
              <a:off x="0" y="526849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1" name="Shape 621"/>
            <p:cNvSpPr/>
            <p:nvPr/>
          </p:nvSpPr>
          <p:spPr>
            <a:xfrm>
              <a:off x="0" y="564481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2" name="Shape 622"/>
            <p:cNvSpPr/>
            <p:nvPr/>
          </p:nvSpPr>
          <p:spPr>
            <a:xfrm>
              <a:off x="0" y="602113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3" name="Shape 623"/>
            <p:cNvSpPr/>
            <p:nvPr/>
          </p:nvSpPr>
          <p:spPr>
            <a:xfrm>
              <a:off x="0" y="639745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4" name="Shape 624"/>
            <p:cNvSpPr/>
            <p:nvPr/>
          </p:nvSpPr>
          <p:spPr>
            <a:xfrm>
              <a:off x="0" y="677377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5" name="Shape 625"/>
            <p:cNvSpPr/>
            <p:nvPr/>
          </p:nvSpPr>
          <p:spPr>
            <a:xfrm>
              <a:off x="0" y="715010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627" name="plot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Shape 628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9" name="Shape 629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0" name="Shape 630"/>
          <p:cNvSpPr txBox="1"/>
          <p:nvPr/>
        </p:nvSpPr>
        <p:spPr>
          <a:xfrm>
            <a:off x="6981910" y="11771815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631" name="Shape 631"/>
          <p:cNvSpPr txBox="1"/>
          <p:nvPr/>
        </p:nvSpPr>
        <p:spPr>
          <a:xfrm>
            <a:off x="9268689" y="11775244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3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2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Class="exit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4" dur="300" fill="hold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5" grpId="2"/>
      <p:bldP build="whole" bldLvl="1" animBg="1" rev="0" advAuto="0" spid="626" grpId="3"/>
      <p:bldP build="whole" bldLvl="1" animBg="1" rev="0" advAuto="0" spid="631" grpId="4"/>
      <p:bldP build="whole" bldLvl="1" animBg="1" rev="0" advAuto="0" spid="626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34" name="Table 634"/>
          <p:cNvGraphicFramePr/>
          <p:nvPr/>
        </p:nvGraphicFramePr>
        <p:xfrm>
          <a:off x="5879031" y="3199356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8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77C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9ABD6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8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8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77C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77C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77C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8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8D379"/>
                    </a:solidFill>
                  </a:tcPr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A8D379"/>
                    </a:solidFill>
                  </a:tcPr>
                </a:tc>
              </a:tr>
            </a:tbl>
          </a:graphicData>
        </a:graphic>
      </p:graphicFrame>
      <p:sp>
        <p:nvSpPr>
          <p:cNvPr id="635" name="Shape 635"/>
          <p:cNvSpPr/>
          <p:nvPr/>
        </p:nvSpPr>
        <p:spPr>
          <a:xfrm>
            <a:off x="9933582" y="4596511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6" name="Shape 636"/>
          <p:cNvSpPr/>
          <p:nvPr/>
        </p:nvSpPr>
        <p:spPr>
          <a:xfrm>
            <a:off x="9933582" y="4972369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7" name="Shape 637"/>
          <p:cNvSpPr/>
          <p:nvPr/>
        </p:nvSpPr>
        <p:spPr>
          <a:xfrm>
            <a:off x="9933582" y="5348227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8" name="Shape 638"/>
          <p:cNvSpPr/>
          <p:nvPr/>
        </p:nvSpPr>
        <p:spPr>
          <a:xfrm>
            <a:off x="9933582" y="5724085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9" name="Shape 639"/>
          <p:cNvSpPr/>
          <p:nvPr/>
        </p:nvSpPr>
        <p:spPr>
          <a:xfrm>
            <a:off x="9933582" y="6099942"/>
            <a:ext cx="203201" cy="203201"/>
          </a:xfrm>
          <a:prstGeom prst="ellipse">
            <a:avLst/>
          </a:pr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0" name="Shape 640"/>
          <p:cNvSpPr/>
          <p:nvPr/>
        </p:nvSpPr>
        <p:spPr>
          <a:xfrm>
            <a:off x="9933582" y="6475800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1" name="Shape 641"/>
          <p:cNvSpPr/>
          <p:nvPr/>
        </p:nvSpPr>
        <p:spPr>
          <a:xfrm>
            <a:off x="9933582" y="685165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2" name="Shape 642"/>
          <p:cNvSpPr/>
          <p:nvPr/>
        </p:nvSpPr>
        <p:spPr>
          <a:xfrm>
            <a:off x="9933582" y="7227516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3" name="Shape 643"/>
          <p:cNvSpPr/>
          <p:nvPr/>
        </p:nvSpPr>
        <p:spPr>
          <a:xfrm>
            <a:off x="9933582" y="7603373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4" name="Shape 644"/>
          <p:cNvSpPr/>
          <p:nvPr/>
        </p:nvSpPr>
        <p:spPr>
          <a:xfrm>
            <a:off x="9933582" y="7979231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5" name="Shape 645"/>
          <p:cNvSpPr/>
          <p:nvPr/>
        </p:nvSpPr>
        <p:spPr>
          <a:xfrm>
            <a:off x="9933582" y="4220653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6" name="Shape 646"/>
          <p:cNvSpPr/>
          <p:nvPr/>
        </p:nvSpPr>
        <p:spPr>
          <a:xfrm>
            <a:off x="9933582" y="3844795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7" name="Shape 647"/>
          <p:cNvSpPr/>
          <p:nvPr/>
        </p:nvSpPr>
        <p:spPr>
          <a:xfrm>
            <a:off x="9933582" y="8355089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8" name="Shape 648"/>
          <p:cNvSpPr/>
          <p:nvPr/>
        </p:nvSpPr>
        <p:spPr>
          <a:xfrm>
            <a:off x="9933582" y="8730946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9" name="Shape 649"/>
          <p:cNvSpPr/>
          <p:nvPr/>
        </p:nvSpPr>
        <p:spPr>
          <a:xfrm>
            <a:off x="9933582" y="9106805"/>
            <a:ext cx="203201" cy="203201"/>
          </a:xfrm>
          <a:prstGeom prst="ellipse">
            <a:avLst/>
          </a:pr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0" name="Shape 650"/>
          <p:cNvSpPr/>
          <p:nvPr/>
        </p:nvSpPr>
        <p:spPr>
          <a:xfrm>
            <a:off x="9933582" y="9482663"/>
            <a:ext cx="203201" cy="203201"/>
          </a:xfrm>
          <a:prstGeom prst="ellipse">
            <a:avLst/>
          </a:pr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1" name="Shape 651"/>
          <p:cNvSpPr/>
          <p:nvPr/>
        </p:nvSpPr>
        <p:spPr>
          <a:xfrm>
            <a:off x="9933582" y="9858520"/>
            <a:ext cx="203201" cy="203201"/>
          </a:xfrm>
          <a:prstGeom prst="ellipse">
            <a:avLst/>
          </a:pr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2" name="Shape 652"/>
          <p:cNvSpPr/>
          <p:nvPr/>
        </p:nvSpPr>
        <p:spPr>
          <a:xfrm>
            <a:off x="9933582" y="1023437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3" name="Shape 653"/>
          <p:cNvSpPr/>
          <p:nvPr/>
        </p:nvSpPr>
        <p:spPr>
          <a:xfrm>
            <a:off x="9933582" y="1061023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4" name="Shape 654"/>
          <p:cNvSpPr/>
          <p:nvPr/>
        </p:nvSpPr>
        <p:spPr>
          <a:xfrm>
            <a:off x="9933582" y="10986094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655" name="plot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656" name="Shape 656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7" name="Shape 657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8" name="Shape 658"/>
          <p:cNvSpPr txBox="1"/>
          <p:nvPr/>
        </p:nvSpPr>
        <p:spPr>
          <a:xfrm>
            <a:off x="6981910" y="11771815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659" name="Shape 659"/>
          <p:cNvSpPr txBox="1"/>
          <p:nvPr/>
        </p:nvSpPr>
        <p:spPr>
          <a:xfrm>
            <a:off x="9268689" y="11775244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</a:t>
            </a:r>
          </a:p>
        </p:txBody>
      </p:sp>
      <p:grpSp>
        <p:nvGrpSpPr>
          <p:cNvPr id="664" name="Group 664"/>
          <p:cNvGrpSpPr/>
          <p:nvPr/>
        </p:nvGrpSpPr>
        <p:grpSpPr>
          <a:xfrm>
            <a:off x="5924499" y="1903619"/>
            <a:ext cx="3748799" cy="1440808"/>
            <a:chOff x="0" y="376237"/>
            <a:chExt cx="3748797" cy="1440807"/>
          </a:xfrm>
        </p:grpSpPr>
        <p:sp>
          <p:nvSpPr>
            <p:cNvPr id="660" name="Shape 660"/>
            <p:cNvSpPr/>
            <p:nvPr/>
          </p:nvSpPr>
          <p:spPr>
            <a:xfrm>
              <a:off x="0" y="376237"/>
              <a:ext cx="365627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4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mappings</a:t>
              </a:r>
            </a:p>
          </p:txBody>
        </p:sp>
        <p:grpSp>
          <p:nvGrpSpPr>
            <p:cNvPr id="663" name="Group 663"/>
            <p:cNvGrpSpPr/>
            <p:nvPr/>
          </p:nvGrpSpPr>
          <p:grpSpPr>
            <a:xfrm>
              <a:off x="2721126" y="1046579"/>
              <a:ext cx="1027672" cy="770466"/>
              <a:chOff x="0" y="274637"/>
              <a:chExt cx="1027670" cy="770464"/>
            </a:xfrm>
          </p:grpSpPr>
          <p:sp>
            <p:nvSpPr>
              <p:cNvPr id="661" name="Shape 661"/>
              <p:cNvSpPr/>
              <p:nvPr/>
            </p:nvSpPr>
            <p:spPr>
              <a:xfrm>
                <a:off x="0" y="274637"/>
                <a:ext cx="1027671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b="1" sz="2700">
                    <a:solidFill>
                      <a:srgbClr val="53585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fill</a:t>
                </a:r>
              </a:p>
            </p:txBody>
          </p:sp>
          <p:sp>
            <p:nvSpPr>
              <p:cNvPr id="662" name="Shape 662"/>
              <p:cNvSpPr/>
              <p:nvPr/>
            </p:nvSpPr>
            <p:spPr>
              <a:xfrm rot="16200000">
                <a:off x="255030" y="647076"/>
                <a:ext cx="517610" cy="278444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4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7" name="plot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2" name="Group 702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700" name="Group 700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670" name="Group 670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668" name="Shape 668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69" name="Shape 669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673" name="Group 673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671" name="Shape 671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72" name="Shape 672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674" name="Shape 674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75" name="Shape 675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76" name="Shape 676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77" name="Shape 677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78" name="Shape 678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79" name="Shape 679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80" name="Shape 680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81" name="Shape 681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684" name="Group 684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682" name="Shape 682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83" name="Shape 683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687" name="Group 687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685" name="Shape 685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86" name="Shape 686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690" name="Group 690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688" name="Shape 688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89" name="Shape 689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693" name="Group 693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691" name="Shape 691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692" name="Shape 692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694" name="Shape 694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95" name="Shape 695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96" name="Shape 696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97" name="Shape 697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99" name="Shape 699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701" name="Shape 701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05" name="Group 705"/>
          <p:cNvGrpSpPr/>
          <p:nvPr/>
        </p:nvGrpSpPr>
        <p:grpSpPr>
          <a:xfrm>
            <a:off x="9911619" y="3822163"/>
            <a:ext cx="241301" cy="241301"/>
            <a:chOff x="0" y="0"/>
            <a:chExt cx="241300" cy="241300"/>
          </a:xfrm>
        </p:grpSpPr>
        <p:sp>
          <p:nvSpPr>
            <p:cNvPr id="703" name="Shape 703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04" name="Shape 704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08" name="Group 708"/>
          <p:cNvGrpSpPr/>
          <p:nvPr/>
        </p:nvGrpSpPr>
        <p:grpSpPr>
          <a:xfrm>
            <a:off x="9911619" y="4198021"/>
            <a:ext cx="241301" cy="241301"/>
            <a:chOff x="0" y="0"/>
            <a:chExt cx="241300" cy="241300"/>
          </a:xfrm>
        </p:grpSpPr>
        <p:sp>
          <p:nvSpPr>
            <p:cNvPr id="706" name="Shape 706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07" name="Shape 707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709" name="Shape 709"/>
          <p:cNvSpPr/>
          <p:nvPr/>
        </p:nvSpPr>
        <p:spPr>
          <a:xfrm>
            <a:off x="9936291" y="5285924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10" name="Shape 710"/>
          <p:cNvSpPr/>
          <p:nvPr/>
        </p:nvSpPr>
        <p:spPr>
          <a:xfrm>
            <a:off x="9936291" y="7916929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11" name="Shape 711"/>
          <p:cNvSpPr/>
          <p:nvPr/>
        </p:nvSpPr>
        <p:spPr>
          <a:xfrm>
            <a:off x="9936291" y="829278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12" name="Shape 712"/>
          <p:cNvSpPr/>
          <p:nvPr/>
        </p:nvSpPr>
        <p:spPr>
          <a:xfrm>
            <a:off x="9936291" y="867039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13" name="Shape 713"/>
          <p:cNvSpPr/>
          <p:nvPr/>
        </p:nvSpPr>
        <p:spPr>
          <a:xfrm>
            <a:off x="9936291" y="603939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14" name="Shape 714"/>
          <p:cNvSpPr/>
          <p:nvPr/>
        </p:nvSpPr>
        <p:spPr>
          <a:xfrm>
            <a:off x="9936291" y="904450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15" name="Shape 715"/>
          <p:cNvSpPr/>
          <p:nvPr/>
        </p:nvSpPr>
        <p:spPr>
          <a:xfrm>
            <a:off x="9936291" y="942036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16" name="Shape 716"/>
          <p:cNvSpPr/>
          <p:nvPr/>
        </p:nvSpPr>
        <p:spPr>
          <a:xfrm>
            <a:off x="9936291" y="979797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719" name="Group 719"/>
          <p:cNvGrpSpPr/>
          <p:nvPr/>
        </p:nvGrpSpPr>
        <p:grpSpPr>
          <a:xfrm>
            <a:off x="9911619" y="4949737"/>
            <a:ext cx="241301" cy="241301"/>
            <a:chOff x="0" y="0"/>
            <a:chExt cx="241300" cy="241300"/>
          </a:xfrm>
        </p:grpSpPr>
        <p:sp>
          <p:nvSpPr>
            <p:cNvPr id="717" name="Shape 717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18" name="Shape 718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22" name="Group 722"/>
          <p:cNvGrpSpPr/>
          <p:nvPr/>
        </p:nvGrpSpPr>
        <p:grpSpPr>
          <a:xfrm>
            <a:off x="9911619" y="5701453"/>
            <a:ext cx="241301" cy="241301"/>
            <a:chOff x="0" y="0"/>
            <a:chExt cx="241300" cy="241300"/>
          </a:xfrm>
        </p:grpSpPr>
        <p:sp>
          <p:nvSpPr>
            <p:cNvPr id="720" name="Shape 720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1" name="Shape 721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25" name="Group 725"/>
          <p:cNvGrpSpPr/>
          <p:nvPr/>
        </p:nvGrpSpPr>
        <p:grpSpPr>
          <a:xfrm>
            <a:off x="9911619" y="7204884"/>
            <a:ext cx="241301" cy="241301"/>
            <a:chOff x="0" y="0"/>
            <a:chExt cx="241300" cy="241300"/>
          </a:xfrm>
        </p:grpSpPr>
        <p:sp>
          <p:nvSpPr>
            <p:cNvPr id="723" name="Shape 723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4" name="Shape 724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28" name="Group 728"/>
          <p:cNvGrpSpPr/>
          <p:nvPr/>
        </p:nvGrpSpPr>
        <p:grpSpPr>
          <a:xfrm>
            <a:off x="9911619" y="7580741"/>
            <a:ext cx="241301" cy="241301"/>
            <a:chOff x="0" y="0"/>
            <a:chExt cx="241300" cy="241300"/>
          </a:xfrm>
        </p:grpSpPr>
        <p:sp>
          <p:nvSpPr>
            <p:cNvPr id="726" name="Shape 726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7" name="Shape 727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729" name="Shape 729"/>
          <p:cNvSpPr/>
          <p:nvPr/>
        </p:nvSpPr>
        <p:spPr>
          <a:xfrm>
            <a:off x="9930669" y="4592929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30" name="Shape 730"/>
          <p:cNvSpPr/>
          <p:nvPr/>
        </p:nvSpPr>
        <p:spPr>
          <a:xfrm>
            <a:off x="9930669" y="647221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31" name="Shape 731"/>
          <p:cNvSpPr/>
          <p:nvPr/>
        </p:nvSpPr>
        <p:spPr>
          <a:xfrm>
            <a:off x="9930669" y="684807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32" name="Shape 732"/>
          <p:cNvSpPr/>
          <p:nvPr/>
        </p:nvSpPr>
        <p:spPr>
          <a:xfrm>
            <a:off x="9930669" y="1023079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33" name="Shape 733"/>
          <p:cNvSpPr/>
          <p:nvPr/>
        </p:nvSpPr>
        <p:spPr>
          <a:xfrm>
            <a:off x="9930669" y="10606655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34" name="Shape 734"/>
          <p:cNvSpPr/>
          <p:nvPr/>
        </p:nvSpPr>
        <p:spPr>
          <a:xfrm>
            <a:off x="9930669" y="10982513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35" name="Shape 735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736" name="Table 736"/>
          <p:cNvGraphicFramePr/>
          <p:nvPr/>
        </p:nvGraphicFramePr>
        <p:xfrm>
          <a:off x="5876118" y="3195774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737" name="Shape 737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740" name="Group 740"/>
          <p:cNvGrpSpPr/>
          <p:nvPr/>
        </p:nvGrpSpPr>
        <p:grpSpPr>
          <a:xfrm>
            <a:off x="8651180" y="2564626"/>
            <a:ext cx="1027672" cy="770465"/>
            <a:chOff x="0" y="276014"/>
            <a:chExt cx="1027670" cy="770464"/>
          </a:xfrm>
        </p:grpSpPr>
        <p:sp>
          <p:nvSpPr>
            <p:cNvPr id="738" name="Shape 738"/>
            <p:cNvSpPr/>
            <p:nvPr/>
          </p:nvSpPr>
          <p:spPr>
            <a:xfrm>
              <a:off x="0" y="276014"/>
              <a:ext cx="102767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DCDEE0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fill</a:t>
              </a:r>
            </a:p>
          </p:txBody>
        </p:sp>
        <p:sp>
          <p:nvSpPr>
            <p:cNvPr id="739" name="Shape 739"/>
            <p:cNvSpPr/>
            <p:nvPr/>
          </p:nvSpPr>
          <p:spPr>
            <a:xfrm rot="16200000">
              <a:off x="255030" y="648452"/>
              <a:ext cx="517610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73" name="Group 773"/>
          <p:cNvGrpSpPr/>
          <p:nvPr/>
        </p:nvGrpSpPr>
        <p:grpSpPr>
          <a:xfrm>
            <a:off x="7446164" y="3869469"/>
            <a:ext cx="167551" cy="7366618"/>
            <a:chOff x="0" y="0"/>
            <a:chExt cx="167550" cy="7366617"/>
          </a:xfrm>
        </p:grpSpPr>
        <p:sp>
          <p:nvSpPr>
            <p:cNvPr id="741" name="Shape 741"/>
            <p:cNvSpPr/>
            <p:nvPr/>
          </p:nvSpPr>
          <p:spPr>
            <a:xfrm>
              <a:off x="24954" y="6483567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2" name="Shape 742"/>
            <p:cNvSpPr/>
            <p:nvPr/>
          </p:nvSpPr>
          <p:spPr>
            <a:xfrm>
              <a:off x="24285" y="6861592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3" name="Shape 743"/>
            <p:cNvSpPr/>
            <p:nvPr/>
          </p:nvSpPr>
          <p:spPr>
            <a:xfrm>
              <a:off x="23617" y="7239617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4" name="Shape 744"/>
            <p:cNvSpPr/>
            <p:nvPr/>
          </p:nvSpPr>
          <p:spPr>
            <a:xfrm>
              <a:off x="30970" y="3081346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5" name="Shape 745"/>
            <p:cNvSpPr/>
            <p:nvPr/>
          </p:nvSpPr>
          <p:spPr>
            <a:xfrm>
              <a:off x="31638" y="2703322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6" name="Shape 746"/>
            <p:cNvSpPr/>
            <p:nvPr/>
          </p:nvSpPr>
          <p:spPr>
            <a:xfrm>
              <a:off x="34980" y="813199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7" name="Shape 747"/>
            <p:cNvSpPr/>
            <p:nvPr/>
          </p:nvSpPr>
          <p:spPr>
            <a:xfrm>
              <a:off x="37595" y="6082971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8" name="Shape 748"/>
            <p:cNvSpPr/>
            <p:nvPr/>
          </p:nvSpPr>
          <p:spPr>
            <a:xfrm>
              <a:off x="38263" y="5704947"/>
              <a:ext cx="103056" cy="172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9" name="Shape 749"/>
            <p:cNvSpPr/>
            <p:nvPr/>
          </p:nvSpPr>
          <p:spPr>
            <a:xfrm>
              <a:off x="38932" y="5326922"/>
              <a:ext cx="103056" cy="172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0" name="Shape 750"/>
            <p:cNvSpPr/>
            <p:nvPr/>
          </p:nvSpPr>
          <p:spPr>
            <a:xfrm>
              <a:off x="39600" y="4948897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1" name="Shape 751"/>
            <p:cNvSpPr/>
            <p:nvPr/>
          </p:nvSpPr>
          <p:spPr>
            <a:xfrm>
              <a:off x="40268" y="4570873"/>
              <a:ext cx="103057" cy="172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2" name="Shape 752"/>
            <p:cNvSpPr/>
            <p:nvPr/>
          </p:nvSpPr>
          <p:spPr>
            <a:xfrm>
              <a:off x="40937" y="4192848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3" name="Shape 753"/>
            <p:cNvSpPr/>
            <p:nvPr/>
          </p:nvSpPr>
          <p:spPr>
            <a:xfrm>
              <a:off x="44279" y="2302725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4" name="Shape 754"/>
            <p:cNvSpPr/>
            <p:nvPr/>
          </p:nvSpPr>
          <p:spPr>
            <a:xfrm>
              <a:off x="45616" y="1546676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757" name="Group 757"/>
            <p:cNvGrpSpPr/>
            <p:nvPr/>
          </p:nvGrpSpPr>
          <p:grpSpPr>
            <a:xfrm>
              <a:off x="-1" y="3780245"/>
              <a:ext cx="160868" cy="160868"/>
              <a:chOff x="0" y="0"/>
              <a:chExt cx="160866" cy="160866"/>
            </a:xfrm>
          </p:grpSpPr>
          <p:sp>
            <p:nvSpPr>
              <p:cNvPr id="755" name="Shape 755"/>
              <p:cNvSpPr/>
              <p:nvPr/>
            </p:nvSpPr>
            <p:spPr>
              <a:xfrm>
                <a:off x="55033" y="0"/>
                <a:ext cx="50801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56" name="Shape 756"/>
              <p:cNvSpPr/>
              <p:nvPr/>
            </p:nvSpPr>
            <p:spPr>
              <a:xfrm rot="16200000">
                <a:off x="55033" y="-1"/>
                <a:ext cx="50801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60" name="Group 760"/>
            <p:cNvGrpSpPr/>
            <p:nvPr/>
          </p:nvGrpSpPr>
          <p:grpSpPr>
            <a:xfrm>
              <a:off x="668" y="3402221"/>
              <a:ext cx="160868" cy="160867"/>
              <a:chOff x="0" y="0"/>
              <a:chExt cx="160866" cy="160866"/>
            </a:xfrm>
          </p:grpSpPr>
          <p:sp>
            <p:nvSpPr>
              <p:cNvPr id="758" name="Shape 758"/>
              <p:cNvSpPr/>
              <p:nvPr/>
            </p:nvSpPr>
            <p:spPr>
              <a:xfrm>
                <a:off x="55033" y="0"/>
                <a:ext cx="50801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59" name="Shape 759"/>
              <p:cNvSpPr/>
              <p:nvPr/>
            </p:nvSpPr>
            <p:spPr>
              <a:xfrm rot="16200000">
                <a:off x="55033" y="-1"/>
                <a:ext cx="50801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63" name="Group 763"/>
            <p:cNvGrpSpPr/>
            <p:nvPr/>
          </p:nvGrpSpPr>
          <p:grpSpPr>
            <a:xfrm>
              <a:off x="3342" y="1890122"/>
              <a:ext cx="160867" cy="160868"/>
              <a:chOff x="0" y="0"/>
              <a:chExt cx="160866" cy="160866"/>
            </a:xfrm>
          </p:grpSpPr>
          <p:sp>
            <p:nvSpPr>
              <p:cNvPr id="761" name="Shape 761"/>
              <p:cNvSpPr/>
              <p:nvPr/>
            </p:nvSpPr>
            <p:spPr>
              <a:xfrm>
                <a:off x="55033" y="0"/>
                <a:ext cx="50801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62" name="Shape 762"/>
              <p:cNvSpPr/>
              <p:nvPr/>
            </p:nvSpPr>
            <p:spPr>
              <a:xfrm rot="16200000">
                <a:off x="55033" y="-1"/>
                <a:ext cx="50801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66" name="Group 766"/>
            <p:cNvGrpSpPr/>
            <p:nvPr/>
          </p:nvGrpSpPr>
          <p:grpSpPr>
            <a:xfrm>
              <a:off x="4678" y="1134073"/>
              <a:ext cx="160868" cy="160868"/>
              <a:chOff x="0" y="0"/>
              <a:chExt cx="160866" cy="160866"/>
            </a:xfrm>
          </p:grpSpPr>
          <p:sp>
            <p:nvSpPr>
              <p:cNvPr id="764" name="Shape 764"/>
              <p:cNvSpPr/>
              <p:nvPr/>
            </p:nvSpPr>
            <p:spPr>
              <a:xfrm>
                <a:off x="55033" y="0"/>
                <a:ext cx="50801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65" name="Shape 765"/>
              <p:cNvSpPr/>
              <p:nvPr/>
            </p:nvSpPr>
            <p:spPr>
              <a:xfrm rot="16200000">
                <a:off x="55033" y="-1"/>
                <a:ext cx="50801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69" name="Group 769"/>
            <p:cNvGrpSpPr/>
            <p:nvPr/>
          </p:nvGrpSpPr>
          <p:grpSpPr>
            <a:xfrm>
              <a:off x="6015" y="378024"/>
              <a:ext cx="160868" cy="160868"/>
              <a:chOff x="0" y="0"/>
              <a:chExt cx="160866" cy="160866"/>
            </a:xfrm>
          </p:grpSpPr>
          <p:sp>
            <p:nvSpPr>
              <p:cNvPr id="767" name="Shape 767"/>
              <p:cNvSpPr/>
              <p:nvPr/>
            </p:nvSpPr>
            <p:spPr>
              <a:xfrm>
                <a:off x="55033" y="0"/>
                <a:ext cx="50801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68" name="Shape 768"/>
              <p:cNvSpPr/>
              <p:nvPr/>
            </p:nvSpPr>
            <p:spPr>
              <a:xfrm rot="16200000">
                <a:off x="55033" y="-1"/>
                <a:ext cx="50801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772" name="Group 772"/>
            <p:cNvGrpSpPr/>
            <p:nvPr/>
          </p:nvGrpSpPr>
          <p:grpSpPr>
            <a:xfrm>
              <a:off x="6684" y="0"/>
              <a:ext cx="160867" cy="160867"/>
              <a:chOff x="0" y="0"/>
              <a:chExt cx="160866" cy="160866"/>
            </a:xfrm>
          </p:grpSpPr>
          <p:sp>
            <p:nvSpPr>
              <p:cNvPr id="770" name="Shape 770"/>
              <p:cNvSpPr/>
              <p:nvPr/>
            </p:nvSpPr>
            <p:spPr>
              <a:xfrm>
                <a:off x="55033" y="0"/>
                <a:ext cx="50801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71" name="Shape 771"/>
              <p:cNvSpPr/>
              <p:nvPr/>
            </p:nvSpPr>
            <p:spPr>
              <a:xfrm rot="16200000">
                <a:off x="55033" y="-1"/>
                <a:ext cx="50801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776" name="Group 776"/>
          <p:cNvGrpSpPr/>
          <p:nvPr/>
        </p:nvGrpSpPr>
        <p:grpSpPr>
          <a:xfrm>
            <a:off x="6712299" y="2283594"/>
            <a:ext cx="1185926" cy="1045103"/>
            <a:chOff x="0" y="1376"/>
            <a:chExt cx="1185924" cy="1045102"/>
          </a:xfrm>
        </p:grpSpPr>
        <p:sp>
          <p:nvSpPr>
            <p:cNvPr id="774" name="Shape 774"/>
            <p:cNvSpPr txBox="1"/>
            <p:nvPr/>
          </p:nvSpPr>
          <p:spPr>
            <a:xfrm>
              <a:off x="0" y="1376"/>
              <a:ext cx="1185925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shape</a:t>
              </a:r>
            </a:p>
          </p:txBody>
        </p:sp>
        <p:sp>
          <p:nvSpPr>
            <p:cNvPr id="775" name="Shape 775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777" name="Shape 777"/>
          <p:cNvSpPr txBox="1"/>
          <p:nvPr/>
        </p:nvSpPr>
        <p:spPr>
          <a:xfrm>
            <a:off x="6981910" y="11771815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778" name="Shape 778"/>
          <p:cNvSpPr txBox="1"/>
          <p:nvPr/>
        </p:nvSpPr>
        <p:spPr>
          <a:xfrm>
            <a:off x="9268689" y="11775244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</a:t>
            </a:r>
          </a:p>
        </p:txBody>
      </p:sp>
      <p:sp>
        <p:nvSpPr>
          <p:cNvPr id="779" name="Shape 779"/>
          <p:cNvSpPr txBox="1"/>
          <p:nvPr/>
        </p:nvSpPr>
        <p:spPr>
          <a:xfrm>
            <a:off x="5924499" y="1527381"/>
            <a:ext cx="3656274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mappings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73" grpId="2"/>
      <p:bldP build="whole" bldLvl="1" animBg="1" rev="0" advAuto="0" spid="776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plot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7" name="Group 817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815" name="Group 815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785" name="Group 785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783" name="Shape 783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784" name="Shape 784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788" name="Group 788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786" name="Shape 786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787" name="Shape 787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789" name="Shape 789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90" name="Shape 790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91" name="Shape 791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92" name="Shape 792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93" name="Shape 793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94" name="Shape 794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95" name="Shape 795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796" name="Shape 796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799" name="Group 799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797" name="Shape 797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798" name="Shape 798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802" name="Group 802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800" name="Shape 800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01" name="Shape 801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805" name="Group 805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803" name="Shape 803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04" name="Shape 804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808" name="Group 808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806" name="Shape 806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07" name="Shape 807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809" name="Shape 809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10" name="Shape 810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11" name="Shape 811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12" name="Shape 812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13" name="Shape 813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14" name="Shape 814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816" name="Shape 816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20" name="Group 820"/>
          <p:cNvGrpSpPr/>
          <p:nvPr/>
        </p:nvGrpSpPr>
        <p:grpSpPr>
          <a:xfrm>
            <a:off x="9911619" y="3822163"/>
            <a:ext cx="241301" cy="241301"/>
            <a:chOff x="0" y="0"/>
            <a:chExt cx="241300" cy="241300"/>
          </a:xfrm>
        </p:grpSpPr>
        <p:sp>
          <p:nvSpPr>
            <p:cNvPr id="818" name="Shape 818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19" name="Shape 819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23" name="Group 823"/>
          <p:cNvGrpSpPr/>
          <p:nvPr/>
        </p:nvGrpSpPr>
        <p:grpSpPr>
          <a:xfrm>
            <a:off x="9911619" y="4198021"/>
            <a:ext cx="241301" cy="241301"/>
            <a:chOff x="0" y="0"/>
            <a:chExt cx="241300" cy="241300"/>
          </a:xfrm>
        </p:grpSpPr>
        <p:sp>
          <p:nvSpPr>
            <p:cNvPr id="821" name="Shape 821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22" name="Shape 822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824" name="Shape 824"/>
          <p:cNvSpPr/>
          <p:nvPr/>
        </p:nvSpPr>
        <p:spPr>
          <a:xfrm>
            <a:off x="9936291" y="5285924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5" name="Shape 825"/>
          <p:cNvSpPr/>
          <p:nvPr/>
        </p:nvSpPr>
        <p:spPr>
          <a:xfrm>
            <a:off x="9936291" y="7916929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6" name="Shape 826"/>
          <p:cNvSpPr/>
          <p:nvPr/>
        </p:nvSpPr>
        <p:spPr>
          <a:xfrm>
            <a:off x="9936291" y="829278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7" name="Shape 827"/>
          <p:cNvSpPr/>
          <p:nvPr/>
        </p:nvSpPr>
        <p:spPr>
          <a:xfrm>
            <a:off x="9936291" y="867039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8" name="Shape 828"/>
          <p:cNvSpPr/>
          <p:nvPr/>
        </p:nvSpPr>
        <p:spPr>
          <a:xfrm>
            <a:off x="9936291" y="603939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9" name="Shape 829"/>
          <p:cNvSpPr/>
          <p:nvPr/>
        </p:nvSpPr>
        <p:spPr>
          <a:xfrm>
            <a:off x="9936291" y="904450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30" name="Shape 830"/>
          <p:cNvSpPr/>
          <p:nvPr/>
        </p:nvSpPr>
        <p:spPr>
          <a:xfrm>
            <a:off x="9936291" y="942036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31" name="Shape 831"/>
          <p:cNvSpPr/>
          <p:nvPr/>
        </p:nvSpPr>
        <p:spPr>
          <a:xfrm>
            <a:off x="9936291" y="979797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834" name="Group 834"/>
          <p:cNvGrpSpPr/>
          <p:nvPr/>
        </p:nvGrpSpPr>
        <p:grpSpPr>
          <a:xfrm>
            <a:off x="9911619" y="4949737"/>
            <a:ext cx="241301" cy="241301"/>
            <a:chOff x="0" y="0"/>
            <a:chExt cx="241300" cy="241300"/>
          </a:xfrm>
        </p:grpSpPr>
        <p:sp>
          <p:nvSpPr>
            <p:cNvPr id="832" name="Shape 832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3" name="Shape 833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37" name="Group 837"/>
          <p:cNvGrpSpPr/>
          <p:nvPr/>
        </p:nvGrpSpPr>
        <p:grpSpPr>
          <a:xfrm>
            <a:off x="9911619" y="5701453"/>
            <a:ext cx="241301" cy="241301"/>
            <a:chOff x="0" y="0"/>
            <a:chExt cx="241300" cy="241300"/>
          </a:xfrm>
        </p:grpSpPr>
        <p:sp>
          <p:nvSpPr>
            <p:cNvPr id="835" name="Shape 835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6" name="Shape 836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40" name="Group 840"/>
          <p:cNvGrpSpPr/>
          <p:nvPr/>
        </p:nvGrpSpPr>
        <p:grpSpPr>
          <a:xfrm>
            <a:off x="9911619" y="7204884"/>
            <a:ext cx="241301" cy="241301"/>
            <a:chOff x="0" y="0"/>
            <a:chExt cx="241300" cy="241300"/>
          </a:xfrm>
        </p:grpSpPr>
        <p:sp>
          <p:nvSpPr>
            <p:cNvPr id="838" name="Shape 838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9" name="Shape 839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843" name="Group 843"/>
          <p:cNvGrpSpPr/>
          <p:nvPr/>
        </p:nvGrpSpPr>
        <p:grpSpPr>
          <a:xfrm>
            <a:off x="9911619" y="7580741"/>
            <a:ext cx="241301" cy="241301"/>
            <a:chOff x="0" y="0"/>
            <a:chExt cx="241300" cy="241300"/>
          </a:xfrm>
        </p:grpSpPr>
        <p:sp>
          <p:nvSpPr>
            <p:cNvPr id="841" name="Shape 841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2" name="Shape 842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844" name="Shape 844"/>
          <p:cNvSpPr/>
          <p:nvPr/>
        </p:nvSpPr>
        <p:spPr>
          <a:xfrm>
            <a:off x="9930669" y="4592929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45" name="Shape 845"/>
          <p:cNvSpPr/>
          <p:nvPr/>
        </p:nvSpPr>
        <p:spPr>
          <a:xfrm>
            <a:off x="9930669" y="647221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46" name="Shape 846"/>
          <p:cNvSpPr/>
          <p:nvPr/>
        </p:nvSpPr>
        <p:spPr>
          <a:xfrm>
            <a:off x="9930669" y="684807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47" name="Shape 847"/>
          <p:cNvSpPr/>
          <p:nvPr/>
        </p:nvSpPr>
        <p:spPr>
          <a:xfrm>
            <a:off x="9930669" y="1023079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48" name="Shape 848"/>
          <p:cNvSpPr/>
          <p:nvPr/>
        </p:nvSpPr>
        <p:spPr>
          <a:xfrm>
            <a:off x="9930669" y="10606655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49" name="Shape 849"/>
          <p:cNvSpPr/>
          <p:nvPr/>
        </p:nvSpPr>
        <p:spPr>
          <a:xfrm>
            <a:off x="9930669" y="10982513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50" name="Shape 850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851" name="Table 851"/>
          <p:cNvGraphicFramePr/>
          <p:nvPr/>
        </p:nvGraphicFramePr>
        <p:xfrm>
          <a:off x="5876118" y="3195774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852" name="Shape 852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859" name="Group 859"/>
          <p:cNvGrpSpPr/>
          <p:nvPr/>
        </p:nvGrpSpPr>
        <p:grpSpPr>
          <a:xfrm>
            <a:off x="6705153" y="2289988"/>
            <a:ext cx="2973699" cy="1045103"/>
            <a:chOff x="0" y="1376"/>
            <a:chExt cx="2973697" cy="1045102"/>
          </a:xfrm>
        </p:grpSpPr>
        <p:grpSp>
          <p:nvGrpSpPr>
            <p:cNvPr id="855" name="Group 855"/>
            <p:cNvGrpSpPr/>
            <p:nvPr/>
          </p:nvGrpSpPr>
          <p:grpSpPr>
            <a:xfrm>
              <a:off x="0" y="1376"/>
              <a:ext cx="1185925" cy="1045103"/>
              <a:chOff x="0" y="1376"/>
              <a:chExt cx="1185924" cy="1045102"/>
            </a:xfrm>
          </p:grpSpPr>
          <p:sp>
            <p:nvSpPr>
              <p:cNvPr id="853" name="Shape 853"/>
              <p:cNvSpPr txBox="1"/>
              <p:nvPr/>
            </p:nvSpPr>
            <p:spPr>
              <a:xfrm>
                <a:off x="0" y="1376"/>
                <a:ext cx="1185925" cy="549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b="1" sz="2700">
                    <a:solidFill>
                      <a:srgbClr val="DCDEE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shape</a:t>
                </a:r>
              </a:p>
            </p:txBody>
          </p:sp>
          <p:sp>
            <p:nvSpPr>
              <p:cNvPr id="854" name="Shape 854"/>
              <p:cNvSpPr/>
              <p:nvPr/>
            </p:nvSpPr>
            <p:spPr>
              <a:xfrm rot="16200000">
                <a:off x="334158" y="648452"/>
                <a:ext cx="517609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858" name="Group 858"/>
            <p:cNvGrpSpPr/>
            <p:nvPr/>
          </p:nvGrpSpPr>
          <p:grpSpPr>
            <a:xfrm>
              <a:off x="1946027" y="1376"/>
              <a:ext cx="1027671" cy="1045103"/>
              <a:chOff x="0" y="1376"/>
              <a:chExt cx="1027670" cy="1045102"/>
            </a:xfrm>
          </p:grpSpPr>
          <p:sp>
            <p:nvSpPr>
              <p:cNvPr id="856" name="Shape 856"/>
              <p:cNvSpPr txBox="1"/>
              <p:nvPr/>
            </p:nvSpPr>
            <p:spPr>
              <a:xfrm>
                <a:off x="0" y="1376"/>
                <a:ext cx="1027671" cy="549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b="1" sz="2700">
                    <a:solidFill>
                      <a:srgbClr val="DCDEE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fill</a:t>
                </a:r>
              </a:p>
            </p:txBody>
          </p:sp>
          <p:sp>
            <p:nvSpPr>
              <p:cNvPr id="857" name="Shape 857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862" name="Group 862"/>
          <p:cNvGrpSpPr/>
          <p:nvPr/>
        </p:nvGrpSpPr>
        <p:grpSpPr>
          <a:xfrm>
            <a:off x="7647866" y="2283594"/>
            <a:ext cx="1185926" cy="1045103"/>
            <a:chOff x="0" y="1376"/>
            <a:chExt cx="1185924" cy="1045102"/>
          </a:xfrm>
        </p:grpSpPr>
        <p:sp>
          <p:nvSpPr>
            <p:cNvPr id="860" name="Shape 860"/>
            <p:cNvSpPr txBox="1"/>
            <p:nvPr/>
          </p:nvSpPr>
          <p:spPr>
            <a:xfrm>
              <a:off x="0" y="1376"/>
              <a:ext cx="1185925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861" name="Shape 861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863" name="Shape 863"/>
          <p:cNvSpPr txBox="1"/>
          <p:nvPr/>
        </p:nvSpPr>
        <p:spPr>
          <a:xfrm>
            <a:off x="6981910" y="11771815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864" name="Shape 864"/>
          <p:cNvSpPr txBox="1"/>
          <p:nvPr/>
        </p:nvSpPr>
        <p:spPr>
          <a:xfrm>
            <a:off x="9268689" y="11775244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</a:t>
            </a:r>
          </a:p>
        </p:txBody>
      </p:sp>
      <p:sp>
        <p:nvSpPr>
          <p:cNvPr id="865" name="Shape 865"/>
          <p:cNvSpPr txBox="1"/>
          <p:nvPr/>
        </p:nvSpPr>
        <p:spPr>
          <a:xfrm>
            <a:off x="5924499" y="1527381"/>
            <a:ext cx="3656274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mappings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68921 0.000000" origin="layout" pathEditMode="relative">
                                      <p:cBhvr>
                                        <p:cTn id="11" dur="7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68921 0.000000" origin="layout" pathEditMode="relative">
                                      <p:cBhvr>
                                        <p:cTn id="14" dur="7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34286 0.000000" origin="layout" pathEditMode="relative">
                                      <p:cBhvr>
                                        <p:cTn id="17" dur="600" fill="hold"/>
                                        <p:tgtEl>
                                          <p:spTgt spid="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33504 0.000000" origin="layout" pathEditMode="relative">
                                      <p:cBhvr>
                                        <p:cTn id="20" dur="8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01242 0.000000" origin="layout" pathEditMode="relative">
                                      <p:cBhvr>
                                        <p:cTn id="23" dur="9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12150 0.000000" origin="layout" pathEditMode="relative">
                                      <p:cBhvr>
                                        <p:cTn id="26" dur="7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01242 0.000000" origin="layout" pathEditMode="relative">
                                      <p:cBhvr>
                                        <p:cTn id="29" dur="9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path" nodeType="with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59806 0.000000" origin="layout" pathEditMode="relative">
                                      <p:cBhvr>
                                        <p:cTn id="32" dur="7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56161 0.000000" origin="layout" pathEditMode="relative">
                                      <p:cBhvr>
                                        <p:cTn id="35" dur="700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path" nodeType="with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74129 0.000000" origin="layout" pathEditMode="relative">
                                      <p:cBhvr>
                                        <p:cTn id="38" dur="700" fill="hold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path" nodeType="withEffect" presetSubtype="0" presetID="-1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74129 0.000000" origin="layout" pathEditMode="relative">
                                      <p:cBhvr>
                                        <p:cTn id="41" dur="700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path" nodeType="with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45513 0.000000" origin="layout" pathEditMode="relative">
                                      <p:cBhvr>
                                        <p:cTn id="44" dur="8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path" nodeType="withEffect" presetSubtype="0" presetID="-1" grpId="1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45513 0.000000" origin="layout" pathEditMode="relative">
                                      <p:cBhvr>
                                        <p:cTn id="47" dur="8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path" nodeType="with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45513 0.000000" origin="layout" pathEditMode="relative">
                                      <p:cBhvr>
                                        <p:cTn id="50" dur="8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path" nodeType="withEffect" presetSubtype="0" presetID="-1" grpId="1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75722 0.000000" origin="layout" pathEditMode="relative">
                                      <p:cBhvr>
                                        <p:cTn id="53" dur="10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path" nodeType="withEffect" presetSubtype="0" presetID="-1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67388 0.000000" origin="layout" pathEditMode="relative">
                                      <p:cBhvr>
                                        <p:cTn id="56" dur="10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path" nodeType="withEffect" presetSubtype="0" presetID="-1" grpId="1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54367 0.000000" origin="layout" pathEditMode="relative">
                                      <p:cBhvr>
                                        <p:cTn id="59" dur="100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path" nodeType="withEffect" presetSubtype="0" presetID="-1" grpId="1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15015 0.000000" origin="layout" pathEditMode="relative">
                                      <p:cBhvr>
                                        <p:cTn id="62" dur="6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path" nodeType="withEffect" presetSubtype="0" presetID="-1" grpId="2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12931 0.000000" origin="layout" pathEditMode="relative">
                                      <p:cBhvr>
                                        <p:cTn id="65" dur="600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path" nodeType="withEffect" presetSubtype="0" presetID="-1" grpId="2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10327 0.000000" origin="layout" pathEditMode="relative">
                                      <p:cBhvr>
                                        <p:cTn id="68" dur="6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62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2" name="Group 902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900" name="Group 900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870" name="Group 870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868" name="Shape 868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69" name="Shape 869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873" name="Group 873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871" name="Shape 871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72" name="Shape 872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874" name="Shape 874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75" name="Shape 875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76" name="Shape 876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77" name="Shape 877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78" name="Shape 878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79" name="Shape 879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80" name="Shape 880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81" name="Shape 881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884" name="Group 884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882" name="Shape 882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83" name="Shape 883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887" name="Group 887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885" name="Shape 885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86" name="Shape 886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890" name="Group 890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888" name="Shape 888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89" name="Shape 889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893" name="Group 893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891" name="Shape 891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892" name="Shape 892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894" name="Shape 894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95" name="Shape 895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96" name="Shape 896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97" name="Shape 897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98" name="Shape 898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899" name="Shape 899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901" name="Shape 901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903" name="plot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06" name="Group 906"/>
          <p:cNvGrpSpPr/>
          <p:nvPr/>
        </p:nvGrpSpPr>
        <p:grpSpPr>
          <a:xfrm>
            <a:off x="14030586" y="3822163"/>
            <a:ext cx="241301" cy="241301"/>
            <a:chOff x="0" y="0"/>
            <a:chExt cx="241300" cy="241300"/>
          </a:xfrm>
        </p:grpSpPr>
        <p:sp>
          <p:nvSpPr>
            <p:cNvPr id="904" name="Shape 904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05" name="Shape 905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09" name="Group 909"/>
          <p:cNvGrpSpPr/>
          <p:nvPr/>
        </p:nvGrpSpPr>
        <p:grpSpPr>
          <a:xfrm>
            <a:off x="14030586" y="4198021"/>
            <a:ext cx="241301" cy="241301"/>
            <a:chOff x="0" y="0"/>
            <a:chExt cx="241300" cy="241300"/>
          </a:xfrm>
        </p:grpSpPr>
        <p:sp>
          <p:nvSpPr>
            <p:cNvPr id="907" name="Shape 907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08" name="Shape 908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910" name="Shape 910"/>
          <p:cNvSpPr/>
          <p:nvPr/>
        </p:nvSpPr>
        <p:spPr>
          <a:xfrm>
            <a:off x="17281786" y="5285924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11" name="Shape 911"/>
          <p:cNvSpPr/>
          <p:nvPr/>
        </p:nvSpPr>
        <p:spPr>
          <a:xfrm>
            <a:off x="15922886" y="7916929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12" name="Shape 912"/>
          <p:cNvSpPr/>
          <p:nvPr/>
        </p:nvSpPr>
        <p:spPr>
          <a:xfrm>
            <a:off x="15922886" y="8292787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13" name="Shape 913"/>
          <p:cNvSpPr/>
          <p:nvPr/>
        </p:nvSpPr>
        <p:spPr>
          <a:xfrm>
            <a:off x="15922886" y="8670397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14" name="Shape 914"/>
          <p:cNvSpPr/>
          <p:nvPr/>
        </p:nvSpPr>
        <p:spPr>
          <a:xfrm>
            <a:off x="17281786" y="6039392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15" name="Shape 915"/>
          <p:cNvSpPr/>
          <p:nvPr/>
        </p:nvSpPr>
        <p:spPr>
          <a:xfrm>
            <a:off x="19097886" y="9044502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16" name="Shape 916"/>
          <p:cNvSpPr/>
          <p:nvPr/>
        </p:nvSpPr>
        <p:spPr>
          <a:xfrm>
            <a:off x="18894686" y="9420360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17" name="Shape 917"/>
          <p:cNvSpPr/>
          <p:nvPr/>
        </p:nvSpPr>
        <p:spPr>
          <a:xfrm>
            <a:off x="18577186" y="9797970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920" name="Group 920"/>
          <p:cNvGrpSpPr/>
          <p:nvPr/>
        </p:nvGrpSpPr>
        <p:grpSpPr>
          <a:xfrm>
            <a:off x="15605386" y="4949737"/>
            <a:ext cx="241301" cy="241301"/>
            <a:chOff x="0" y="0"/>
            <a:chExt cx="241300" cy="241300"/>
          </a:xfrm>
        </p:grpSpPr>
        <p:sp>
          <p:nvSpPr>
            <p:cNvPr id="918" name="Shape 918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19" name="Shape 919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23" name="Group 923"/>
          <p:cNvGrpSpPr/>
          <p:nvPr/>
        </p:nvGrpSpPr>
        <p:grpSpPr>
          <a:xfrm>
            <a:off x="15084686" y="5701452"/>
            <a:ext cx="241301" cy="241301"/>
            <a:chOff x="0" y="0"/>
            <a:chExt cx="241300" cy="241300"/>
          </a:xfrm>
        </p:grpSpPr>
        <p:sp>
          <p:nvSpPr>
            <p:cNvPr id="921" name="Shape 921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2" name="Shape 922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26" name="Group 926"/>
          <p:cNvGrpSpPr/>
          <p:nvPr/>
        </p:nvGrpSpPr>
        <p:grpSpPr>
          <a:xfrm>
            <a:off x="14157586" y="7204884"/>
            <a:ext cx="241301" cy="241301"/>
            <a:chOff x="0" y="0"/>
            <a:chExt cx="241300" cy="241300"/>
          </a:xfrm>
        </p:grpSpPr>
        <p:sp>
          <p:nvSpPr>
            <p:cNvPr id="924" name="Shape 924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5" name="Shape 925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29" name="Group 929"/>
          <p:cNvGrpSpPr/>
          <p:nvPr/>
        </p:nvGrpSpPr>
        <p:grpSpPr>
          <a:xfrm>
            <a:off x="14157586" y="7580741"/>
            <a:ext cx="241301" cy="241301"/>
            <a:chOff x="0" y="0"/>
            <a:chExt cx="241300" cy="241300"/>
          </a:xfrm>
        </p:grpSpPr>
        <p:sp>
          <p:nvSpPr>
            <p:cNvPr id="927" name="Shape 927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8" name="Shape 928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930" name="Shape 930"/>
          <p:cNvSpPr/>
          <p:nvPr/>
        </p:nvSpPr>
        <p:spPr>
          <a:xfrm>
            <a:off x="13205086" y="4592929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31" name="Shape 931"/>
          <p:cNvSpPr/>
          <p:nvPr/>
        </p:nvSpPr>
        <p:spPr>
          <a:xfrm>
            <a:off x="13827386" y="647221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32" name="Shape 932"/>
          <p:cNvSpPr/>
          <p:nvPr/>
        </p:nvSpPr>
        <p:spPr>
          <a:xfrm>
            <a:off x="13738486" y="684807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33" name="Shape 933"/>
          <p:cNvSpPr/>
          <p:nvPr/>
        </p:nvSpPr>
        <p:spPr>
          <a:xfrm>
            <a:off x="12735186" y="1023079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34" name="Shape 934"/>
          <p:cNvSpPr/>
          <p:nvPr/>
        </p:nvSpPr>
        <p:spPr>
          <a:xfrm>
            <a:off x="12684386" y="10606655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35" name="Shape 935"/>
          <p:cNvSpPr/>
          <p:nvPr/>
        </p:nvSpPr>
        <p:spPr>
          <a:xfrm>
            <a:off x="12620886" y="10982513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36" name="Shape 936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937" name="Table 937"/>
          <p:cNvGraphicFramePr/>
          <p:nvPr/>
        </p:nvGraphicFramePr>
        <p:xfrm>
          <a:off x="5876118" y="3195774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pSp>
        <p:nvGrpSpPr>
          <p:cNvPr id="940" name="Group 940"/>
          <p:cNvGrpSpPr/>
          <p:nvPr/>
        </p:nvGrpSpPr>
        <p:grpSpPr>
          <a:xfrm>
            <a:off x="5755566" y="2289988"/>
            <a:ext cx="1185926" cy="1045103"/>
            <a:chOff x="0" y="1376"/>
            <a:chExt cx="1185924" cy="1045102"/>
          </a:xfrm>
        </p:grpSpPr>
        <p:sp>
          <p:nvSpPr>
            <p:cNvPr id="938" name="Shape 938"/>
            <p:cNvSpPr txBox="1"/>
            <p:nvPr/>
          </p:nvSpPr>
          <p:spPr>
            <a:xfrm>
              <a:off x="0" y="1376"/>
              <a:ext cx="1185925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y</a:t>
              </a:r>
            </a:p>
          </p:txBody>
        </p:sp>
        <p:sp>
          <p:nvSpPr>
            <p:cNvPr id="939" name="Shape 939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941" name="Shape 941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944" name="Group 944"/>
          <p:cNvGrpSpPr/>
          <p:nvPr/>
        </p:nvGrpSpPr>
        <p:grpSpPr>
          <a:xfrm>
            <a:off x="7647866" y="2289988"/>
            <a:ext cx="1185926" cy="1045103"/>
            <a:chOff x="0" y="1376"/>
            <a:chExt cx="1185924" cy="1045102"/>
          </a:xfrm>
        </p:grpSpPr>
        <p:sp>
          <p:nvSpPr>
            <p:cNvPr id="942" name="Shape 942"/>
            <p:cNvSpPr txBox="1"/>
            <p:nvPr/>
          </p:nvSpPr>
          <p:spPr>
            <a:xfrm>
              <a:off x="0" y="1376"/>
              <a:ext cx="1185925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943" name="Shape 943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951" name="Group 951"/>
          <p:cNvGrpSpPr/>
          <p:nvPr/>
        </p:nvGrpSpPr>
        <p:grpSpPr>
          <a:xfrm>
            <a:off x="6705153" y="2289988"/>
            <a:ext cx="2973699" cy="1045103"/>
            <a:chOff x="0" y="1376"/>
            <a:chExt cx="2973697" cy="1045102"/>
          </a:xfrm>
        </p:grpSpPr>
        <p:grpSp>
          <p:nvGrpSpPr>
            <p:cNvPr id="947" name="Group 947"/>
            <p:cNvGrpSpPr/>
            <p:nvPr/>
          </p:nvGrpSpPr>
          <p:grpSpPr>
            <a:xfrm>
              <a:off x="0" y="1376"/>
              <a:ext cx="1185925" cy="1045103"/>
              <a:chOff x="0" y="1376"/>
              <a:chExt cx="1185924" cy="1045102"/>
            </a:xfrm>
          </p:grpSpPr>
          <p:sp>
            <p:nvSpPr>
              <p:cNvPr id="945" name="Shape 945"/>
              <p:cNvSpPr txBox="1"/>
              <p:nvPr/>
            </p:nvSpPr>
            <p:spPr>
              <a:xfrm>
                <a:off x="0" y="1376"/>
                <a:ext cx="1185925" cy="549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b="1" sz="2700">
                    <a:solidFill>
                      <a:srgbClr val="DCDEE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shape</a:t>
                </a:r>
              </a:p>
            </p:txBody>
          </p:sp>
          <p:sp>
            <p:nvSpPr>
              <p:cNvPr id="946" name="Shape 946"/>
              <p:cNvSpPr/>
              <p:nvPr/>
            </p:nvSpPr>
            <p:spPr>
              <a:xfrm rot="16200000">
                <a:off x="334158" y="648452"/>
                <a:ext cx="517609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50" name="Group 950"/>
            <p:cNvGrpSpPr/>
            <p:nvPr/>
          </p:nvGrpSpPr>
          <p:grpSpPr>
            <a:xfrm>
              <a:off x="1946027" y="1376"/>
              <a:ext cx="1027671" cy="1045103"/>
              <a:chOff x="0" y="1376"/>
              <a:chExt cx="1027670" cy="1045102"/>
            </a:xfrm>
          </p:grpSpPr>
          <p:sp>
            <p:nvSpPr>
              <p:cNvPr id="948" name="Shape 948"/>
              <p:cNvSpPr txBox="1"/>
              <p:nvPr/>
            </p:nvSpPr>
            <p:spPr>
              <a:xfrm>
                <a:off x="0" y="1376"/>
                <a:ext cx="1027671" cy="549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b="1" sz="2700">
                    <a:solidFill>
                      <a:srgbClr val="DCDEE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fill</a:t>
                </a:r>
              </a:p>
            </p:txBody>
          </p:sp>
          <p:sp>
            <p:nvSpPr>
              <p:cNvPr id="949" name="Shape 949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952" name="Shape 952"/>
          <p:cNvSpPr txBox="1"/>
          <p:nvPr/>
        </p:nvSpPr>
        <p:spPr>
          <a:xfrm>
            <a:off x="6981910" y="11771815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9268689" y="11775244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5924499" y="1527381"/>
            <a:ext cx="3656274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mappings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284995" origin="layout" pathEditMode="relative">
                                      <p:cBhvr>
                                        <p:cTn id="11" dur="6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257592" origin="layout" pathEditMode="relative">
                                      <p:cBhvr>
                                        <p:cTn id="14" dur="5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91763" origin="layout" pathEditMode="relative">
                                      <p:cBhvr>
                                        <p:cTn id="17" dur="4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94453" origin="layout" pathEditMode="relative">
                                      <p:cBhvr>
                                        <p:cTn id="20" dur="40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225498" origin="layout" pathEditMode="relative">
                                      <p:cBhvr>
                                        <p:cTn id="23" dur="4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210944" origin="layout" pathEditMode="relative">
                                      <p:cBhvr>
                                        <p:cTn id="26" dur="40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264083" origin="layout" pathEditMode="relative">
                                      <p:cBhvr>
                                        <p:cTn id="29" dur="5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path" nodeType="with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19564" origin="layout" pathEditMode="relative">
                                      <p:cBhvr>
                                        <p:cTn id="32" dur="1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27346" origin="layout" pathEditMode="relative">
                                      <p:cBhvr>
                                        <p:cTn id="35" dur="1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path" nodeType="with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77258" origin="layout" pathEditMode="relative">
                                      <p:cBhvr>
                                        <p:cTn id="38" dur="1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path" nodeType="withEffect" presetSubtype="0" presetID="-1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80411" origin="layout" pathEditMode="relative">
                                      <p:cBhvr>
                                        <p:cTn id="41" dur="2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path" nodeType="with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81826" origin="layout" pathEditMode="relative">
                                      <p:cBhvr>
                                        <p:cTn id="44" dur="2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path" nodeType="withEffect" presetSubtype="0" presetID="-1" grpId="1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35905" origin="layout" pathEditMode="relative">
                                      <p:cBhvr>
                                        <p:cTn id="47" dur="100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path" nodeType="with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53744" origin="layout" pathEditMode="relative">
                                      <p:cBhvr>
                                        <p:cTn id="50" dur="100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path" nodeType="withEffect" presetSubtype="0" presetID="-1" grpId="1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30173" origin="layout" pathEditMode="relative">
                                      <p:cBhvr>
                                        <p:cTn id="53" dur="3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path" nodeType="withEffect" presetSubtype="0" presetID="-1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01844" origin="layout" pathEditMode="relative">
                                      <p:cBhvr>
                                        <p:cTn id="56" dur="2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path" nodeType="withEffect" presetSubtype="0" presetID="-1" grpId="1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017353" origin="layout" pathEditMode="relative">
                                      <p:cBhvr>
                                        <p:cTn id="59" dur="10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path" nodeType="withEffect" presetSubtype="0" presetID="-1" grpId="1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425761" origin="layout" pathEditMode="relative">
                                      <p:cBhvr>
                                        <p:cTn id="62" dur="8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path" nodeType="withEffect" presetSubtype="0" presetID="-1" grpId="2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410572" origin="layout" pathEditMode="relative">
                                      <p:cBhvr>
                                        <p:cTn id="65" dur="8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path" nodeType="withEffect" presetSubtype="0" presetID="-1" grpId="2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512975" origin="layout" pathEditMode="relative">
                                      <p:cBhvr>
                                        <p:cTn id="68" dur="10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0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7" name="plot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90" name="Group 990"/>
          <p:cNvGrpSpPr/>
          <p:nvPr/>
        </p:nvGrpSpPr>
        <p:grpSpPr>
          <a:xfrm>
            <a:off x="12620887" y="3946554"/>
            <a:ext cx="6668956" cy="7204042"/>
            <a:chOff x="0" y="0"/>
            <a:chExt cx="6668955" cy="7204041"/>
          </a:xfrm>
        </p:grpSpPr>
        <p:grpSp>
          <p:nvGrpSpPr>
            <p:cNvPr id="960" name="Group 960"/>
            <p:cNvGrpSpPr/>
            <p:nvPr/>
          </p:nvGrpSpPr>
          <p:grpSpPr>
            <a:xfrm>
              <a:off x="1409700" y="3784600"/>
              <a:ext cx="241300" cy="241300"/>
              <a:chOff x="0" y="0"/>
              <a:chExt cx="241300" cy="241300"/>
            </a:xfrm>
          </p:grpSpPr>
          <p:sp>
            <p:nvSpPr>
              <p:cNvPr id="958" name="Shape 958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FF7C00"/>
              </a:solidFill>
              <a:ln w="6350" cap="flat">
                <a:solidFill>
                  <a:srgbClr val="FF7C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59" name="Shape 959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FF7C00"/>
              </a:solidFill>
              <a:ln w="6350" cap="flat">
                <a:solidFill>
                  <a:srgbClr val="FF7C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63" name="Group 963"/>
            <p:cNvGrpSpPr/>
            <p:nvPr/>
          </p:nvGrpSpPr>
          <p:grpSpPr>
            <a:xfrm>
              <a:off x="1409700" y="3784600"/>
              <a:ext cx="241300" cy="241300"/>
              <a:chOff x="0" y="0"/>
              <a:chExt cx="241300" cy="241300"/>
            </a:xfrm>
          </p:grpSpPr>
          <p:sp>
            <p:nvSpPr>
              <p:cNvPr id="961" name="Shape 961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62" name="Shape 962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964" name="Shape 964"/>
            <p:cNvSpPr/>
            <p:nvPr/>
          </p:nvSpPr>
          <p:spPr>
            <a:xfrm>
              <a:off x="4660900" y="44323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65" name="Shape 965"/>
            <p:cNvSpPr/>
            <p:nvPr/>
          </p:nvSpPr>
          <p:spPr>
            <a:xfrm>
              <a:off x="3302000" y="50927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66" name="Shape 966"/>
            <p:cNvSpPr/>
            <p:nvPr/>
          </p:nvSpPr>
          <p:spPr>
            <a:xfrm>
              <a:off x="3302000" y="48387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67" name="Shape 967"/>
            <p:cNvSpPr/>
            <p:nvPr/>
          </p:nvSpPr>
          <p:spPr>
            <a:xfrm>
              <a:off x="3302000" y="54610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68" name="Shape 968"/>
            <p:cNvSpPr/>
            <p:nvPr/>
          </p:nvSpPr>
          <p:spPr>
            <a:xfrm>
              <a:off x="4660900" y="57150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A9AB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69" name="Shape 969"/>
            <p:cNvSpPr/>
            <p:nvPr/>
          </p:nvSpPr>
          <p:spPr>
            <a:xfrm>
              <a:off x="6477000" y="68834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70" name="Shape 970"/>
            <p:cNvSpPr/>
            <p:nvPr/>
          </p:nvSpPr>
          <p:spPr>
            <a:xfrm>
              <a:off x="6273800" y="68707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71" name="Shape 971"/>
            <p:cNvSpPr/>
            <p:nvPr/>
          </p:nvSpPr>
          <p:spPr>
            <a:xfrm>
              <a:off x="5956300" y="56134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974" name="Group 974"/>
            <p:cNvGrpSpPr/>
            <p:nvPr/>
          </p:nvGrpSpPr>
          <p:grpSpPr>
            <a:xfrm>
              <a:off x="2984500" y="3670300"/>
              <a:ext cx="241300" cy="241300"/>
              <a:chOff x="0" y="0"/>
              <a:chExt cx="241300" cy="241300"/>
            </a:xfrm>
          </p:grpSpPr>
          <p:sp>
            <p:nvSpPr>
              <p:cNvPr id="972" name="Shape 972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73" name="Shape 973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77" name="Group 977"/>
            <p:cNvGrpSpPr/>
            <p:nvPr/>
          </p:nvGrpSpPr>
          <p:grpSpPr>
            <a:xfrm>
              <a:off x="2463800" y="4648200"/>
              <a:ext cx="241300" cy="241300"/>
              <a:chOff x="0" y="0"/>
              <a:chExt cx="241300" cy="241300"/>
            </a:xfrm>
          </p:grpSpPr>
          <p:sp>
            <p:nvSpPr>
              <p:cNvPr id="975" name="Shape 975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76" name="Shape 976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80" name="Group 980"/>
            <p:cNvGrpSpPr/>
            <p:nvPr/>
          </p:nvGrpSpPr>
          <p:grpSpPr>
            <a:xfrm>
              <a:off x="1536700" y="4318000"/>
              <a:ext cx="241300" cy="241300"/>
              <a:chOff x="0" y="0"/>
              <a:chExt cx="241300" cy="241300"/>
            </a:xfrm>
          </p:grpSpPr>
          <p:sp>
            <p:nvSpPr>
              <p:cNvPr id="978" name="Shape 978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79" name="Shape 979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983" name="Group 983"/>
            <p:cNvGrpSpPr/>
            <p:nvPr/>
          </p:nvGrpSpPr>
          <p:grpSpPr>
            <a:xfrm>
              <a:off x="1536700" y="4737100"/>
              <a:ext cx="241300" cy="241300"/>
              <a:chOff x="0" y="0"/>
              <a:chExt cx="241300" cy="241300"/>
            </a:xfrm>
          </p:grpSpPr>
          <p:sp>
            <p:nvSpPr>
              <p:cNvPr id="981" name="Shape 981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82" name="Shape 982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984" name="Shape 984"/>
            <p:cNvSpPr/>
            <p:nvPr/>
          </p:nvSpPr>
          <p:spPr>
            <a:xfrm>
              <a:off x="584200" y="32766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5" name="Shape 985"/>
            <p:cNvSpPr/>
            <p:nvPr/>
          </p:nvSpPr>
          <p:spPr>
            <a:xfrm>
              <a:off x="1206500" y="27940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6" name="Shape 986"/>
            <p:cNvSpPr/>
            <p:nvPr/>
          </p:nvSpPr>
          <p:spPr>
            <a:xfrm>
              <a:off x="1117600" y="32766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7" name="Shape 987"/>
            <p:cNvSpPr/>
            <p:nvPr/>
          </p:nvSpPr>
          <p:spPr>
            <a:xfrm>
              <a:off x="114300" y="4445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8" name="Shape 988"/>
            <p:cNvSpPr/>
            <p:nvPr/>
          </p:nvSpPr>
          <p:spPr>
            <a:xfrm>
              <a:off x="63500" y="10287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9" name="Shape 989"/>
            <p:cNvSpPr/>
            <p:nvPr/>
          </p:nvSpPr>
          <p:spPr>
            <a:xfrm>
              <a:off x="0" y="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25" name="Group 1025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1023" name="Group 1023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993" name="Group 993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991" name="Shape 991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992" name="Shape 992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996" name="Group 996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994" name="Shape 994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995" name="Shape 995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997" name="Shape 997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98" name="Shape 998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999" name="Shape 999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00" name="Shape 1000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01" name="Shape 1001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02" name="Shape 1002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03" name="Shape 1003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04" name="Shape 1004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1007" name="Group 1007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1005" name="Shape 1005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006" name="Shape 1006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010" name="Group 1010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1008" name="Shape 1008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009" name="Shape 1009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013" name="Group 1013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1011" name="Shape 1011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012" name="Shape 1012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grpSp>
            <p:nvGrpSpPr>
              <p:cNvPr id="1016" name="Group 1016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1014" name="Shape 1014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1015" name="Shape 1015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1017" name="Shape 1017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18" name="Shape 1018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20" name="Shape 1020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21" name="Shape 1021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1024" name="Shape 1024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aphicFrame>
        <p:nvGraphicFramePr>
          <p:cNvPr id="1026" name="Table 1026"/>
          <p:cNvGraphicFramePr/>
          <p:nvPr/>
        </p:nvGraphicFramePr>
        <p:xfrm>
          <a:off x="5876118" y="3195774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027" name="Shape 1027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030" name="Group 1030"/>
          <p:cNvGrpSpPr/>
          <p:nvPr/>
        </p:nvGrpSpPr>
        <p:grpSpPr>
          <a:xfrm>
            <a:off x="7644953" y="2289988"/>
            <a:ext cx="1185926" cy="1045103"/>
            <a:chOff x="0" y="1376"/>
            <a:chExt cx="1185924" cy="1045102"/>
          </a:xfrm>
        </p:grpSpPr>
        <p:sp>
          <p:nvSpPr>
            <p:cNvPr id="1028" name="Shape 1028"/>
            <p:cNvSpPr txBox="1"/>
            <p:nvPr/>
          </p:nvSpPr>
          <p:spPr>
            <a:xfrm>
              <a:off x="0" y="1376"/>
              <a:ext cx="1185925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1029" name="Shape 1029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37" name="Group 1037"/>
          <p:cNvGrpSpPr/>
          <p:nvPr/>
        </p:nvGrpSpPr>
        <p:grpSpPr>
          <a:xfrm>
            <a:off x="6705153" y="2289988"/>
            <a:ext cx="2973699" cy="1045103"/>
            <a:chOff x="0" y="1376"/>
            <a:chExt cx="2973697" cy="1045102"/>
          </a:xfrm>
        </p:grpSpPr>
        <p:grpSp>
          <p:nvGrpSpPr>
            <p:cNvPr id="1033" name="Group 1033"/>
            <p:cNvGrpSpPr/>
            <p:nvPr/>
          </p:nvGrpSpPr>
          <p:grpSpPr>
            <a:xfrm>
              <a:off x="0" y="1376"/>
              <a:ext cx="1185925" cy="1045103"/>
              <a:chOff x="0" y="1376"/>
              <a:chExt cx="1185924" cy="1045102"/>
            </a:xfrm>
          </p:grpSpPr>
          <p:sp>
            <p:nvSpPr>
              <p:cNvPr id="1031" name="Shape 1031"/>
              <p:cNvSpPr txBox="1"/>
              <p:nvPr/>
            </p:nvSpPr>
            <p:spPr>
              <a:xfrm>
                <a:off x="0" y="1376"/>
                <a:ext cx="1185925" cy="549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b="1" sz="2700">
                    <a:solidFill>
                      <a:srgbClr val="DCDEE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shape</a:t>
                </a:r>
              </a:p>
            </p:txBody>
          </p:sp>
          <p:sp>
            <p:nvSpPr>
              <p:cNvPr id="1032" name="Shape 1032"/>
              <p:cNvSpPr/>
              <p:nvPr/>
            </p:nvSpPr>
            <p:spPr>
              <a:xfrm rot="16200000">
                <a:off x="334158" y="648452"/>
                <a:ext cx="517609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036" name="Group 1036"/>
            <p:cNvGrpSpPr/>
            <p:nvPr/>
          </p:nvGrpSpPr>
          <p:grpSpPr>
            <a:xfrm>
              <a:off x="1946027" y="1376"/>
              <a:ext cx="1027671" cy="1045103"/>
              <a:chOff x="0" y="1376"/>
              <a:chExt cx="1027670" cy="1045102"/>
            </a:xfrm>
          </p:grpSpPr>
          <p:sp>
            <p:nvSpPr>
              <p:cNvPr id="1034" name="Shape 1034"/>
              <p:cNvSpPr txBox="1"/>
              <p:nvPr/>
            </p:nvSpPr>
            <p:spPr>
              <a:xfrm>
                <a:off x="0" y="1376"/>
                <a:ext cx="1027671" cy="549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b="1" sz="2700">
                    <a:solidFill>
                      <a:srgbClr val="DCDEE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fill</a:t>
                </a:r>
              </a:p>
            </p:txBody>
          </p:sp>
          <p:sp>
            <p:nvSpPr>
              <p:cNvPr id="1035" name="Shape 1035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1040" name="Group 1040"/>
          <p:cNvGrpSpPr/>
          <p:nvPr/>
        </p:nvGrpSpPr>
        <p:grpSpPr>
          <a:xfrm>
            <a:off x="5752653" y="2289988"/>
            <a:ext cx="1185926" cy="1045103"/>
            <a:chOff x="0" y="1376"/>
            <a:chExt cx="1185924" cy="1045102"/>
          </a:xfrm>
        </p:grpSpPr>
        <p:sp>
          <p:nvSpPr>
            <p:cNvPr id="1038" name="Shape 1038"/>
            <p:cNvSpPr txBox="1"/>
            <p:nvPr/>
          </p:nvSpPr>
          <p:spPr>
            <a:xfrm>
              <a:off x="0" y="1376"/>
              <a:ext cx="1185925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y</a:t>
              </a:r>
            </a:p>
          </p:txBody>
        </p:sp>
        <p:sp>
          <p:nvSpPr>
            <p:cNvPr id="1039" name="Shape 1039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61" name="Group 1061"/>
          <p:cNvGrpSpPr/>
          <p:nvPr/>
        </p:nvGrpSpPr>
        <p:grpSpPr>
          <a:xfrm>
            <a:off x="9800952" y="3939285"/>
            <a:ext cx="462633" cy="7126239"/>
            <a:chOff x="0" y="0"/>
            <a:chExt cx="462631" cy="7126237"/>
          </a:xfrm>
        </p:grpSpPr>
        <p:sp>
          <p:nvSpPr>
            <p:cNvPr id="1041" name="Shape 1041"/>
            <p:cNvSpPr/>
            <p:nvPr/>
          </p:nvSpPr>
          <p:spPr>
            <a:xfrm flipV="1">
              <a:off x="0" y="-1"/>
              <a:ext cx="462632" cy="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2" name="Shape 1042"/>
            <p:cNvSpPr/>
            <p:nvPr/>
          </p:nvSpPr>
          <p:spPr>
            <a:xfrm flipV="1">
              <a:off x="0" y="37506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3" name="Shape 1043"/>
            <p:cNvSpPr/>
            <p:nvPr/>
          </p:nvSpPr>
          <p:spPr>
            <a:xfrm flipV="1">
              <a:off x="0" y="75013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4" name="Shape 1044"/>
            <p:cNvSpPr/>
            <p:nvPr/>
          </p:nvSpPr>
          <p:spPr>
            <a:xfrm flipV="1">
              <a:off x="0" y="112519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5" name="Shape 1045"/>
            <p:cNvSpPr/>
            <p:nvPr/>
          </p:nvSpPr>
          <p:spPr>
            <a:xfrm flipV="1">
              <a:off x="0" y="150026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6" name="Shape 1046"/>
            <p:cNvSpPr/>
            <p:nvPr/>
          </p:nvSpPr>
          <p:spPr>
            <a:xfrm flipV="1">
              <a:off x="0" y="187532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7" name="Shape 1047"/>
            <p:cNvSpPr/>
            <p:nvPr/>
          </p:nvSpPr>
          <p:spPr>
            <a:xfrm flipV="1">
              <a:off x="0" y="225039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8" name="Shape 1048"/>
            <p:cNvSpPr/>
            <p:nvPr/>
          </p:nvSpPr>
          <p:spPr>
            <a:xfrm flipV="1">
              <a:off x="0" y="262545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9" name="Shape 1049"/>
            <p:cNvSpPr/>
            <p:nvPr/>
          </p:nvSpPr>
          <p:spPr>
            <a:xfrm flipV="1">
              <a:off x="0" y="300052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0" name="Shape 1050"/>
            <p:cNvSpPr/>
            <p:nvPr/>
          </p:nvSpPr>
          <p:spPr>
            <a:xfrm flipV="1">
              <a:off x="0" y="337558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1" name="Shape 1051"/>
            <p:cNvSpPr/>
            <p:nvPr/>
          </p:nvSpPr>
          <p:spPr>
            <a:xfrm flipV="1">
              <a:off x="0" y="375065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2" name="Shape 1052"/>
            <p:cNvSpPr/>
            <p:nvPr/>
          </p:nvSpPr>
          <p:spPr>
            <a:xfrm flipV="1">
              <a:off x="0" y="412571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3" name="Shape 1053"/>
            <p:cNvSpPr/>
            <p:nvPr/>
          </p:nvSpPr>
          <p:spPr>
            <a:xfrm flipV="1">
              <a:off x="0" y="450078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4" name="Shape 1054"/>
            <p:cNvSpPr/>
            <p:nvPr/>
          </p:nvSpPr>
          <p:spPr>
            <a:xfrm flipV="1">
              <a:off x="0" y="487584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5" name="Shape 1055"/>
            <p:cNvSpPr/>
            <p:nvPr/>
          </p:nvSpPr>
          <p:spPr>
            <a:xfrm flipV="1">
              <a:off x="0" y="525091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6" name="Shape 1056"/>
            <p:cNvSpPr/>
            <p:nvPr/>
          </p:nvSpPr>
          <p:spPr>
            <a:xfrm flipV="1">
              <a:off x="0" y="562597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7" name="Shape 1057"/>
            <p:cNvSpPr/>
            <p:nvPr/>
          </p:nvSpPr>
          <p:spPr>
            <a:xfrm flipV="1">
              <a:off x="0" y="600104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8" name="Shape 1058"/>
            <p:cNvSpPr/>
            <p:nvPr/>
          </p:nvSpPr>
          <p:spPr>
            <a:xfrm flipV="1">
              <a:off x="0" y="637610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9" name="Shape 1059"/>
            <p:cNvSpPr/>
            <p:nvPr/>
          </p:nvSpPr>
          <p:spPr>
            <a:xfrm>
              <a:off x="0" y="675117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0" name="Shape 1060"/>
            <p:cNvSpPr/>
            <p:nvPr/>
          </p:nvSpPr>
          <p:spPr>
            <a:xfrm>
              <a:off x="0" y="712623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062" name="Shape 1062"/>
          <p:cNvSpPr/>
          <p:nvPr/>
        </p:nvSpPr>
        <p:spPr>
          <a:xfrm>
            <a:off x="12709253" y="4047650"/>
            <a:ext cx="64035" cy="102666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63" name="Shape 1063"/>
          <p:cNvSpPr/>
          <p:nvPr/>
        </p:nvSpPr>
        <p:spPr>
          <a:xfrm flipV="1">
            <a:off x="12772752" y="4493037"/>
            <a:ext cx="64035" cy="583817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64" name="Shape 1064"/>
          <p:cNvSpPr/>
          <p:nvPr/>
        </p:nvSpPr>
        <p:spPr>
          <a:xfrm flipH="1" flipV="1">
            <a:off x="12836786" y="4493037"/>
            <a:ext cx="477404" cy="2866296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65" name="Shape 1065"/>
          <p:cNvSpPr/>
          <p:nvPr/>
        </p:nvSpPr>
        <p:spPr>
          <a:xfrm>
            <a:off x="13301490" y="7346632"/>
            <a:ext cx="54291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66" name="Shape 1066"/>
          <p:cNvSpPr/>
          <p:nvPr/>
        </p:nvSpPr>
        <p:spPr>
          <a:xfrm flipV="1">
            <a:off x="13822190" y="6865371"/>
            <a:ext cx="119498" cy="481262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67" name="Shape 1067"/>
          <p:cNvSpPr/>
          <p:nvPr/>
        </p:nvSpPr>
        <p:spPr>
          <a:xfrm flipH="1" flipV="1">
            <a:off x="13941687" y="6865371"/>
            <a:ext cx="208620" cy="962522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68" name="Shape 1068"/>
          <p:cNvSpPr/>
          <p:nvPr/>
        </p:nvSpPr>
        <p:spPr>
          <a:xfrm flipV="1">
            <a:off x="14284587" y="8393985"/>
            <a:ext cx="1" cy="40843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69" name="Shape 1069"/>
          <p:cNvSpPr/>
          <p:nvPr/>
        </p:nvSpPr>
        <p:spPr>
          <a:xfrm flipV="1">
            <a:off x="14259187" y="8721754"/>
            <a:ext cx="927285" cy="6796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70" name="Shape 1070"/>
          <p:cNvSpPr/>
          <p:nvPr/>
        </p:nvSpPr>
        <p:spPr>
          <a:xfrm flipV="1">
            <a:off x="15173587" y="7756554"/>
            <a:ext cx="546101" cy="96966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71" name="Shape 1071"/>
          <p:cNvSpPr/>
          <p:nvPr/>
        </p:nvSpPr>
        <p:spPr>
          <a:xfrm flipH="1" flipV="1">
            <a:off x="15719687" y="7743854"/>
            <a:ext cx="317500" cy="1192956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72" name="Shape 1072"/>
          <p:cNvSpPr/>
          <p:nvPr/>
        </p:nvSpPr>
        <p:spPr>
          <a:xfrm>
            <a:off x="16037187" y="8924109"/>
            <a:ext cx="1" cy="68518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73" name="Shape 1073"/>
          <p:cNvSpPr/>
          <p:nvPr/>
        </p:nvSpPr>
        <p:spPr>
          <a:xfrm flipV="1">
            <a:off x="16024487" y="8558962"/>
            <a:ext cx="1349079" cy="103824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74" name="Shape 1074"/>
          <p:cNvSpPr/>
          <p:nvPr/>
        </p:nvSpPr>
        <p:spPr>
          <a:xfrm>
            <a:off x="17370686" y="8539946"/>
            <a:ext cx="1" cy="1324809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75" name="Shape 1075"/>
          <p:cNvSpPr/>
          <p:nvPr/>
        </p:nvSpPr>
        <p:spPr>
          <a:xfrm flipV="1">
            <a:off x="17357987" y="9725054"/>
            <a:ext cx="1325710" cy="12299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76" name="Shape 1076"/>
          <p:cNvSpPr/>
          <p:nvPr/>
        </p:nvSpPr>
        <p:spPr>
          <a:xfrm>
            <a:off x="18656587" y="9721046"/>
            <a:ext cx="324544" cy="1274009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77" name="Shape 1077"/>
          <p:cNvSpPr/>
          <p:nvPr/>
        </p:nvSpPr>
        <p:spPr>
          <a:xfrm>
            <a:off x="18978388" y="10978832"/>
            <a:ext cx="220981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78" name="Shape 1078"/>
          <p:cNvSpPr/>
          <p:nvPr/>
        </p:nvSpPr>
        <p:spPr>
          <a:xfrm>
            <a:off x="14150305" y="7827892"/>
            <a:ext cx="134282" cy="58906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79" name="Shape 1079"/>
          <p:cNvSpPr txBox="1"/>
          <p:nvPr/>
        </p:nvSpPr>
        <p:spPr>
          <a:xfrm>
            <a:off x="9397269" y="12368114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7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points</a:t>
            </a:r>
          </a:p>
        </p:txBody>
      </p:sp>
      <p:sp>
        <p:nvSpPr>
          <p:cNvPr id="1080" name="Shape 1080"/>
          <p:cNvSpPr txBox="1"/>
          <p:nvPr/>
        </p:nvSpPr>
        <p:spPr>
          <a:xfrm>
            <a:off x="9397269" y="12799987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7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lines</a:t>
            </a:r>
          </a:p>
        </p:txBody>
      </p:sp>
      <p:sp>
        <p:nvSpPr>
          <p:cNvPr id="1081" name="Shape 1081"/>
          <p:cNvSpPr txBox="1"/>
          <p:nvPr/>
        </p:nvSpPr>
        <p:spPr>
          <a:xfrm>
            <a:off x="6981910" y="11771815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1082" name="Shape 1082"/>
          <p:cNvSpPr txBox="1"/>
          <p:nvPr/>
        </p:nvSpPr>
        <p:spPr>
          <a:xfrm>
            <a:off x="9268689" y="11775244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</a:t>
            </a:r>
          </a:p>
        </p:txBody>
      </p:sp>
      <p:sp>
        <p:nvSpPr>
          <p:cNvPr id="1083" name="Shape 1083"/>
          <p:cNvSpPr txBox="1"/>
          <p:nvPr/>
        </p:nvSpPr>
        <p:spPr>
          <a:xfrm>
            <a:off x="5924499" y="1527381"/>
            <a:ext cx="3656274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mappings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Class="exit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00" fill="hold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2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2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4" dur="1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8" dur="1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Class="entr" nodeType="afterEffect" presetSubtype="1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2" dur="3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6" dur="1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Class="entr" nodeType="after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0" dur="1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"/>
                            </p:stCondLst>
                            <p:childTnLst>
                              <p:par>
                                <p:cTn id="42" presetClass="entr" nodeType="afterEffect" presetSubtype="1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4" dur="1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"/>
                            </p:stCondLst>
                            <p:childTnLst>
                              <p:par>
                                <p:cTn id="46" presetClass="entr" nodeType="afterEffect" presetSubtype="1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8" dur="1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Class="entr" nodeType="afterEffect" presetSubtype="1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2" dur="1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Class="entr" nodeType="after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6" dur="1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"/>
                            </p:stCondLst>
                            <p:childTnLst>
                              <p:par>
                                <p:cTn id="58" presetClass="entr" nodeType="afterEffect" presetSubtype="3" presetID="18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in">
                                      <p:cBhvr>
                                        <p:cTn id="60" dur="2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Class="entr" nodeType="afterEffect" presetSubtype="1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4" dur="2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Class="entr" nodeType="afterEffect" presetSubtype="1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8" dur="1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600"/>
                            </p:stCondLst>
                            <p:childTnLst>
                              <p:par>
                                <p:cTn id="70" presetClass="entr" nodeType="afterEffect" presetSubtype="3" presetID="18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Right)" transition="in">
                                      <p:cBhvr>
                                        <p:cTn id="72" dur="2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0"/>
                            </p:stCondLst>
                            <p:childTnLst>
                              <p:par>
                                <p:cTn id="74" presetClass="entr" nodeType="afterEffect" presetSubtype="1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6" dur="2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Class="entr" nodeType="afterEffect" presetSubtype="8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0" dur="2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00"/>
                            </p:stCondLst>
                            <p:childTnLst>
                              <p:par>
                                <p:cTn id="82" presetClass="entr" nodeType="afterEffect" presetSubtype="1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84" dur="2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00"/>
                            </p:stCondLst>
                            <p:childTnLst>
                              <p:par>
                                <p:cTn id="86" presetClass="entr" nodeType="afterEffect" presetSubtype="8" presetID="2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8" dur="1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Class="emph" nodeType="afterEffect" presetID="9" grpId="2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92" dur="indefinite" fill="hold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73" grpId="17"/>
      <p:bldP build="whole" bldLvl="1" animBg="1" rev="0" advAuto="0" spid="1064" grpId="7"/>
      <p:bldP build="whole" bldLvl="1" animBg="1" rev="0" advAuto="0" spid="1068" grpId="12"/>
      <p:bldP build="whole" bldLvl="1" animBg="1" rev="0" advAuto="0" spid="1071" grpId="15"/>
      <p:bldP build="whole" bldLvl="1" animBg="1" rev="0" advAuto="0" spid="1037" grpId="2"/>
      <p:bldP build="whole" bldLvl="1" animBg="1" rev="0" advAuto="0" spid="1062" grpId="5"/>
      <p:bldP build="whole" bldLvl="1" animBg="1" rev="0" advAuto="0" spid="1075" grpId="19"/>
      <p:bldP build="whole" bldLvl="1" animBg="1" rev="0" advAuto="0" spid="1072" grpId="16"/>
      <p:bldP build="whole" bldLvl="1" animBg="1" rev="0" advAuto="0" spid="1080" grpId="4"/>
      <p:bldP build="whole" bldLvl="1" animBg="1" rev="0" advAuto="0" spid="1069" grpId="13"/>
      <p:bldP build="whole" bldLvl="1" animBg="1" rev="0" advAuto="0" spid="1076" grpId="20"/>
      <p:bldP build="whole" bldLvl="1" animBg="1" rev="0" advAuto="0" spid="1077" grpId="21"/>
      <p:bldP build="whole" bldLvl="1" animBg="1" rev="0" advAuto="0" spid="990" grpId="22"/>
      <p:bldP build="whole" bldLvl="1" animBg="1" rev="0" advAuto="0" spid="1061" grpId="3"/>
      <p:bldP build="whole" bldLvl="1" animBg="1" rev="0" advAuto="0" spid="1065" grpId="8"/>
      <p:bldP build="whole" bldLvl="1" animBg="1" rev="0" advAuto="0" spid="1063" grpId="6"/>
      <p:bldP build="whole" bldLvl="1" animBg="1" rev="0" advAuto="0" spid="1079" grpId="1"/>
      <p:bldP build="whole" bldLvl="1" animBg="1" rev="0" advAuto="0" spid="1074" grpId="18"/>
      <p:bldP build="whole" bldLvl="1" animBg="1" rev="0" advAuto="0" spid="1078" grpId="11"/>
      <p:bldP build="whole" bldLvl="1" animBg="1" rev="0" advAuto="0" spid="1066" grpId="9"/>
      <p:bldP build="whole" bldLvl="1" animBg="1" rev="0" advAuto="0" spid="1070" grpId="14"/>
      <p:bldP build="whole" bldLvl="1" animBg="1" rev="0" advAuto="0" spid="1067" grpId="1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086" name="Table 1086"/>
          <p:cNvGraphicFramePr/>
          <p:nvPr/>
        </p:nvGraphicFramePr>
        <p:xfrm>
          <a:off x="5883264" y="3201572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1087" name="plot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14989" y="3633437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1088" name="Shape 1088"/>
          <p:cNvSpPr/>
          <p:nvPr/>
        </p:nvSpPr>
        <p:spPr>
          <a:xfrm>
            <a:off x="19654862" y="3681030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091" name="Group 1091"/>
          <p:cNvGrpSpPr/>
          <p:nvPr/>
        </p:nvGrpSpPr>
        <p:grpSpPr>
          <a:xfrm>
            <a:off x="7652099" y="2295786"/>
            <a:ext cx="1185926" cy="1045103"/>
            <a:chOff x="0" y="1376"/>
            <a:chExt cx="1185924" cy="1045102"/>
          </a:xfrm>
        </p:grpSpPr>
        <p:sp>
          <p:nvSpPr>
            <p:cNvPr id="1089" name="Shape 1089"/>
            <p:cNvSpPr txBox="1"/>
            <p:nvPr/>
          </p:nvSpPr>
          <p:spPr>
            <a:xfrm>
              <a:off x="0" y="1376"/>
              <a:ext cx="1185925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1090" name="Shape 1090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094" name="Group 1094"/>
          <p:cNvGrpSpPr/>
          <p:nvPr/>
        </p:nvGrpSpPr>
        <p:grpSpPr>
          <a:xfrm>
            <a:off x="5759799" y="2295786"/>
            <a:ext cx="1185926" cy="1045103"/>
            <a:chOff x="0" y="1376"/>
            <a:chExt cx="1185924" cy="1045102"/>
          </a:xfrm>
        </p:grpSpPr>
        <p:sp>
          <p:nvSpPr>
            <p:cNvPr id="1092" name="Shape 1092"/>
            <p:cNvSpPr txBox="1"/>
            <p:nvPr/>
          </p:nvSpPr>
          <p:spPr>
            <a:xfrm>
              <a:off x="0" y="1376"/>
              <a:ext cx="1185925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y</a:t>
              </a:r>
            </a:p>
          </p:txBody>
        </p:sp>
        <p:sp>
          <p:nvSpPr>
            <p:cNvPr id="1093" name="Shape 1093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15" name="Group 1115"/>
          <p:cNvGrpSpPr/>
          <p:nvPr/>
        </p:nvGrpSpPr>
        <p:grpSpPr>
          <a:xfrm>
            <a:off x="9808099" y="3945083"/>
            <a:ext cx="462632" cy="7126239"/>
            <a:chOff x="0" y="0"/>
            <a:chExt cx="462631" cy="7126237"/>
          </a:xfrm>
        </p:grpSpPr>
        <p:sp>
          <p:nvSpPr>
            <p:cNvPr id="1095" name="Shape 1095"/>
            <p:cNvSpPr/>
            <p:nvPr/>
          </p:nvSpPr>
          <p:spPr>
            <a:xfrm flipV="1">
              <a:off x="0" y="-1"/>
              <a:ext cx="462632" cy="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6" name="Shape 1096"/>
            <p:cNvSpPr/>
            <p:nvPr/>
          </p:nvSpPr>
          <p:spPr>
            <a:xfrm flipV="1">
              <a:off x="0" y="37506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7" name="Shape 1097"/>
            <p:cNvSpPr/>
            <p:nvPr/>
          </p:nvSpPr>
          <p:spPr>
            <a:xfrm flipV="1">
              <a:off x="0" y="75013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8" name="Shape 1098"/>
            <p:cNvSpPr/>
            <p:nvPr/>
          </p:nvSpPr>
          <p:spPr>
            <a:xfrm flipV="1">
              <a:off x="0" y="112519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9" name="Shape 1099"/>
            <p:cNvSpPr/>
            <p:nvPr/>
          </p:nvSpPr>
          <p:spPr>
            <a:xfrm flipV="1">
              <a:off x="0" y="150026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0" name="Shape 1100"/>
            <p:cNvSpPr/>
            <p:nvPr/>
          </p:nvSpPr>
          <p:spPr>
            <a:xfrm flipV="1">
              <a:off x="0" y="187532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1" name="Shape 1101"/>
            <p:cNvSpPr/>
            <p:nvPr/>
          </p:nvSpPr>
          <p:spPr>
            <a:xfrm flipV="1">
              <a:off x="0" y="225039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2" name="Shape 1102"/>
            <p:cNvSpPr/>
            <p:nvPr/>
          </p:nvSpPr>
          <p:spPr>
            <a:xfrm flipV="1">
              <a:off x="0" y="262545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3" name="Shape 1103"/>
            <p:cNvSpPr/>
            <p:nvPr/>
          </p:nvSpPr>
          <p:spPr>
            <a:xfrm flipV="1">
              <a:off x="0" y="300052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4" name="Shape 1104"/>
            <p:cNvSpPr/>
            <p:nvPr/>
          </p:nvSpPr>
          <p:spPr>
            <a:xfrm flipV="1">
              <a:off x="0" y="337558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5" name="Shape 1105"/>
            <p:cNvSpPr/>
            <p:nvPr/>
          </p:nvSpPr>
          <p:spPr>
            <a:xfrm flipV="1">
              <a:off x="0" y="375065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6" name="Shape 1106"/>
            <p:cNvSpPr/>
            <p:nvPr/>
          </p:nvSpPr>
          <p:spPr>
            <a:xfrm flipV="1">
              <a:off x="0" y="412571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7" name="Shape 1107"/>
            <p:cNvSpPr/>
            <p:nvPr/>
          </p:nvSpPr>
          <p:spPr>
            <a:xfrm flipV="1">
              <a:off x="0" y="450078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8" name="Shape 1108"/>
            <p:cNvSpPr/>
            <p:nvPr/>
          </p:nvSpPr>
          <p:spPr>
            <a:xfrm flipV="1">
              <a:off x="0" y="487584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9" name="Shape 1109"/>
            <p:cNvSpPr/>
            <p:nvPr/>
          </p:nvSpPr>
          <p:spPr>
            <a:xfrm flipV="1">
              <a:off x="0" y="525091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0" name="Shape 1110"/>
            <p:cNvSpPr/>
            <p:nvPr/>
          </p:nvSpPr>
          <p:spPr>
            <a:xfrm flipV="1">
              <a:off x="0" y="562597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1" name="Shape 1111"/>
            <p:cNvSpPr/>
            <p:nvPr/>
          </p:nvSpPr>
          <p:spPr>
            <a:xfrm flipV="1">
              <a:off x="0" y="600104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2" name="Shape 1112"/>
            <p:cNvSpPr/>
            <p:nvPr/>
          </p:nvSpPr>
          <p:spPr>
            <a:xfrm flipV="1">
              <a:off x="0" y="637610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3" name="Shape 1113"/>
            <p:cNvSpPr/>
            <p:nvPr/>
          </p:nvSpPr>
          <p:spPr>
            <a:xfrm>
              <a:off x="0" y="675117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4" name="Shape 1114"/>
            <p:cNvSpPr/>
            <p:nvPr/>
          </p:nvSpPr>
          <p:spPr>
            <a:xfrm>
              <a:off x="0" y="712623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33" name="Group 1133"/>
          <p:cNvGrpSpPr/>
          <p:nvPr/>
        </p:nvGrpSpPr>
        <p:grpSpPr>
          <a:xfrm>
            <a:off x="12716399" y="4053448"/>
            <a:ext cx="6490116" cy="6947404"/>
            <a:chOff x="0" y="0"/>
            <a:chExt cx="6490115" cy="6947403"/>
          </a:xfrm>
        </p:grpSpPr>
        <p:sp>
          <p:nvSpPr>
            <p:cNvPr id="1116" name="Shape 1116"/>
            <p:cNvSpPr/>
            <p:nvPr/>
          </p:nvSpPr>
          <p:spPr>
            <a:xfrm>
              <a:off x="-1" y="-1"/>
              <a:ext cx="64036" cy="102666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7" name="Shape 1117"/>
            <p:cNvSpPr/>
            <p:nvPr/>
          </p:nvSpPr>
          <p:spPr>
            <a:xfrm flipV="1">
              <a:off x="63499" y="445386"/>
              <a:ext cx="64035" cy="58381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8" name="Shape 1118"/>
            <p:cNvSpPr/>
            <p:nvPr/>
          </p:nvSpPr>
          <p:spPr>
            <a:xfrm flipH="1" flipV="1">
              <a:off x="127533" y="445387"/>
              <a:ext cx="477404" cy="286629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9" name="Shape 1119"/>
            <p:cNvSpPr/>
            <p:nvPr/>
          </p:nvSpPr>
          <p:spPr>
            <a:xfrm>
              <a:off x="592236" y="3298981"/>
              <a:ext cx="54291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0" name="Shape 1120"/>
            <p:cNvSpPr/>
            <p:nvPr/>
          </p:nvSpPr>
          <p:spPr>
            <a:xfrm flipV="1">
              <a:off x="1112936" y="2817720"/>
              <a:ext cx="119498" cy="48126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1" name="Shape 1121"/>
            <p:cNvSpPr/>
            <p:nvPr/>
          </p:nvSpPr>
          <p:spPr>
            <a:xfrm flipH="1" flipV="1">
              <a:off x="1232434" y="2817720"/>
              <a:ext cx="208620" cy="96252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2" name="Shape 1122"/>
            <p:cNvSpPr/>
            <p:nvPr/>
          </p:nvSpPr>
          <p:spPr>
            <a:xfrm flipV="1">
              <a:off x="1575333" y="4346334"/>
              <a:ext cx="1" cy="40843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3" name="Shape 1123"/>
            <p:cNvSpPr/>
            <p:nvPr/>
          </p:nvSpPr>
          <p:spPr>
            <a:xfrm flipV="1">
              <a:off x="1549934" y="4674103"/>
              <a:ext cx="927285" cy="6796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4" name="Shape 1124"/>
            <p:cNvSpPr/>
            <p:nvPr/>
          </p:nvSpPr>
          <p:spPr>
            <a:xfrm flipV="1">
              <a:off x="2464334" y="3708903"/>
              <a:ext cx="546101" cy="96966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5" name="Shape 1125"/>
            <p:cNvSpPr/>
            <p:nvPr/>
          </p:nvSpPr>
          <p:spPr>
            <a:xfrm flipH="1" flipV="1">
              <a:off x="3010433" y="3696203"/>
              <a:ext cx="317501" cy="1192956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6" name="Shape 1126"/>
            <p:cNvSpPr/>
            <p:nvPr/>
          </p:nvSpPr>
          <p:spPr>
            <a:xfrm>
              <a:off x="3327934" y="4876458"/>
              <a:ext cx="1" cy="6851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7" name="Shape 1127"/>
            <p:cNvSpPr/>
            <p:nvPr/>
          </p:nvSpPr>
          <p:spPr>
            <a:xfrm flipV="1">
              <a:off x="3315233" y="4511311"/>
              <a:ext cx="1349079" cy="103824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8" name="Shape 1128"/>
            <p:cNvSpPr/>
            <p:nvPr/>
          </p:nvSpPr>
          <p:spPr>
            <a:xfrm>
              <a:off x="4661433" y="4492295"/>
              <a:ext cx="1" cy="132480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9" name="Shape 1129"/>
            <p:cNvSpPr/>
            <p:nvPr/>
          </p:nvSpPr>
          <p:spPr>
            <a:xfrm flipV="1">
              <a:off x="4648734" y="5677403"/>
              <a:ext cx="1325710" cy="12299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0" name="Shape 1130"/>
            <p:cNvSpPr/>
            <p:nvPr/>
          </p:nvSpPr>
          <p:spPr>
            <a:xfrm>
              <a:off x="5947335" y="5673395"/>
              <a:ext cx="324543" cy="127400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1" name="Shape 1131"/>
            <p:cNvSpPr/>
            <p:nvPr/>
          </p:nvSpPr>
          <p:spPr>
            <a:xfrm>
              <a:off x="6269135" y="6931180"/>
              <a:ext cx="22098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2" name="Shape 1132"/>
            <p:cNvSpPr/>
            <p:nvPr/>
          </p:nvSpPr>
          <p:spPr>
            <a:xfrm>
              <a:off x="1441052" y="3780241"/>
              <a:ext cx="134282" cy="58906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154" name="Group 1154"/>
          <p:cNvGrpSpPr/>
          <p:nvPr/>
        </p:nvGrpSpPr>
        <p:grpSpPr>
          <a:xfrm>
            <a:off x="9961065" y="3778785"/>
            <a:ext cx="156701" cy="7534938"/>
            <a:chOff x="0" y="0"/>
            <a:chExt cx="156699" cy="7534937"/>
          </a:xfrm>
        </p:grpSpPr>
        <p:sp>
          <p:nvSpPr>
            <p:cNvPr id="1134" name="Shape 1134"/>
            <p:cNvSpPr/>
            <p:nvPr/>
          </p:nvSpPr>
          <p:spPr>
            <a:xfrm>
              <a:off x="0" y="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5" name="Shape 1135"/>
            <p:cNvSpPr/>
            <p:nvPr/>
          </p:nvSpPr>
          <p:spPr>
            <a:xfrm>
              <a:off x="0" y="38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6" name="Shape 1136"/>
            <p:cNvSpPr/>
            <p:nvPr/>
          </p:nvSpPr>
          <p:spPr>
            <a:xfrm>
              <a:off x="0" y="76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7" name="Shape 1137"/>
            <p:cNvSpPr/>
            <p:nvPr/>
          </p:nvSpPr>
          <p:spPr>
            <a:xfrm>
              <a:off x="0" y="114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8" name="Shape 1138"/>
            <p:cNvSpPr/>
            <p:nvPr/>
          </p:nvSpPr>
          <p:spPr>
            <a:xfrm>
              <a:off x="0" y="152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9" name="Shape 1139"/>
            <p:cNvSpPr/>
            <p:nvPr/>
          </p:nvSpPr>
          <p:spPr>
            <a:xfrm>
              <a:off x="0" y="190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0" name="Shape 1140"/>
            <p:cNvSpPr/>
            <p:nvPr/>
          </p:nvSpPr>
          <p:spPr>
            <a:xfrm>
              <a:off x="0" y="228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1" name="Shape 1141"/>
            <p:cNvSpPr/>
            <p:nvPr/>
          </p:nvSpPr>
          <p:spPr>
            <a:xfrm>
              <a:off x="0" y="266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2" name="Shape 1142"/>
            <p:cNvSpPr/>
            <p:nvPr/>
          </p:nvSpPr>
          <p:spPr>
            <a:xfrm>
              <a:off x="0" y="3047999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3" name="Shape 1143"/>
            <p:cNvSpPr/>
            <p:nvPr/>
          </p:nvSpPr>
          <p:spPr>
            <a:xfrm>
              <a:off x="0" y="3429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4" name="Shape 1144"/>
            <p:cNvSpPr/>
            <p:nvPr/>
          </p:nvSpPr>
          <p:spPr>
            <a:xfrm>
              <a:off x="0" y="3810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5" name="Shape 1145"/>
            <p:cNvSpPr/>
            <p:nvPr/>
          </p:nvSpPr>
          <p:spPr>
            <a:xfrm>
              <a:off x="0" y="419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6" name="Shape 1146"/>
            <p:cNvSpPr/>
            <p:nvPr/>
          </p:nvSpPr>
          <p:spPr>
            <a:xfrm>
              <a:off x="0" y="457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7" name="Shape 1147"/>
            <p:cNvSpPr/>
            <p:nvPr/>
          </p:nvSpPr>
          <p:spPr>
            <a:xfrm>
              <a:off x="0" y="495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8" name="Shape 1148"/>
            <p:cNvSpPr/>
            <p:nvPr/>
          </p:nvSpPr>
          <p:spPr>
            <a:xfrm>
              <a:off x="0" y="533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9" name="Shape 1149"/>
            <p:cNvSpPr/>
            <p:nvPr/>
          </p:nvSpPr>
          <p:spPr>
            <a:xfrm>
              <a:off x="0" y="571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0" name="Shape 1150"/>
            <p:cNvSpPr/>
            <p:nvPr/>
          </p:nvSpPr>
          <p:spPr>
            <a:xfrm>
              <a:off x="0" y="609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1" name="Shape 1151"/>
            <p:cNvSpPr/>
            <p:nvPr/>
          </p:nvSpPr>
          <p:spPr>
            <a:xfrm>
              <a:off x="0" y="647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2" name="Shape 1152"/>
            <p:cNvSpPr/>
            <p:nvPr/>
          </p:nvSpPr>
          <p:spPr>
            <a:xfrm>
              <a:off x="0" y="6858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3" name="Shape 1153"/>
            <p:cNvSpPr/>
            <p:nvPr/>
          </p:nvSpPr>
          <p:spPr>
            <a:xfrm>
              <a:off x="0" y="7239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155" name="Shape 1155"/>
          <p:cNvSpPr/>
          <p:nvPr/>
        </p:nvSpPr>
        <p:spPr>
          <a:xfrm>
            <a:off x="19121998" y="10990599"/>
            <a:ext cx="355601" cy="356990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56" name="Shape 1156"/>
          <p:cNvSpPr/>
          <p:nvPr/>
        </p:nvSpPr>
        <p:spPr>
          <a:xfrm>
            <a:off x="18768181" y="10990599"/>
            <a:ext cx="355601" cy="356990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57" name="Shape 1157"/>
          <p:cNvSpPr/>
          <p:nvPr/>
        </p:nvSpPr>
        <p:spPr>
          <a:xfrm>
            <a:off x="18414364" y="9720070"/>
            <a:ext cx="355601" cy="1627519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58" name="Shape 1158"/>
          <p:cNvSpPr/>
          <p:nvPr/>
        </p:nvSpPr>
        <p:spPr>
          <a:xfrm>
            <a:off x="17403711" y="9835098"/>
            <a:ext cx="355601" cy="1512491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59" name="Shape 1159"/>
          <p:cNvSpPr/>
          <p:nvPr/>
        </p:nvSpPr>
        <p:spPr>
          <a:xfrm>
            <a:off x="17049894" y="8536523"/>
            <a:ext cx="355601" cy="2811066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60" name="Shape 1160"/>
          <p:cNvSpPr/>
          <p:nvPr/>
        </p:nvSpPr>
        <p:spPr>
          <a:xfrm>
            <a:off x="15937641" y="8955954"/>
            <a:ext cx="355601" cy="2391635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61" name="Shape 1161"/>
          <p:cNvSpPr/>
          <p:nvPr/>
        </p:nvSpPr>
        <p:spPr>
          <a:xfrm>
            <a:off x="15583823" y="7738308"/>
            <a:ext cx="355601" cy="3609281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62" name="Shape 1162"/>
          <p:cNvSpPr/>
          <p:nvPr/>
        </p:nvSpPr>
        <p:spPr>
          <a:xfrm>
            <a:off x="15015888" y="8707907"/>
            <a:ext cx="355601" cy="2639682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63" name="Shape 1163"/>
          <p:cNvSpPr/>
          <p:nvPr/>
        </p:nvSpPr>
        <p:spPr>
          <a:xfrm>
            <a:off x="14257453" y="8393648"/>
            <a:ext cx="355601" cy="2953941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64" name="Shape 1164"/>
          <p:cNvSpPr/>
          <p:nvPr/>
        </p:nvSpPr>
        <p:spPr>
          <a:xfrm>
            <a:off x="13902858" y="6845174"/>
            <a:ext cx="355601" cy="4502415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65" name="Shape 1165"/>
          <p:cNvSpPr/>
          <p:nvPr/>
        </p:nvSpPr>
        <p:spPr>
          <a:xfrm>
            <a:off x="13549817" y="7335183"/>
            <a:ext cx="355601" cy="4012407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66" name="Shape 1166"/>
          <p:cNvSpPr/>
          <p:nvPr/>
        </p:nvSpPr>
        <p:spPr>
          <a:xfrm>
            <a:off x="13107100" y="7335183"/>
            <a:ext cx="355601" cy="4012407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67" name="Shape 1167"/>
          <p:cNvSpPr/>
          <p:nvPr/>
        </p:nvSpPr>
        <p:spPr>
          <a:xfrm>
            <a:off x="12753282" y="4495508"/>
            <a:ext cx="355601" cy="6852082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68" name="Shape 1168"/>
          <p:cNvSpPr/>
          <p:nvPr/>
        </p:nvSpPr>
        <p:spPr>
          <a:xfrm>
            <a:off x="12399465" y="4031760"/>
            <a:ext cx="354047" cy="7315830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69" name="Shape 1169"/>
          <p:cNvSpPr txBox="1"/>
          <p:nvPr/>
        </p:nvSpPr>
        <p:spPr>
          <a:xfrm>
            <a:off x="9404415" y="12805785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7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lines</a:t>
            </a:r>
          </a:p>
        </p:txBody>
      </p:sp>
      <p:sp>
        <p:nvSpPr>
          <p:cNvPr id="1170" name="Shape 1170"/>
          <p:cNvSpPr txBox="1"/>
          <p:nvPr/>
        </p:nvSpPr>
        <p:spPr>
          <a:xfrm>
            <a:off x="9404415" y="13257041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7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bars</a:t>
            </a:r>
          </a:p>
        </p:txBody>
      </p:sp>
      <p:sp>
        <p:nvSpPr>
          <p:cNvPr id="1171" name="Shape 1171"/>
          <p:cNvSpPr txBox="1"/>
          <p:nvPr/>
        </p:nvSpPr>
        <p:spPr>
          <a:xfrm>
            <a:off x="9404415" y="12373912"/>
            <a:ext cx="1270001" cy="55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7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points</a:t>
            </a:r>
          </a:p>
        </p:txBody>
      </p:sp>
      <p:sp>
        <p:nvSpPr>
          <p:cNvPr id="1172" name="Shape 1172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73" name="Shape 1173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74" name="Shape 1174"/>
          <p:cNvSpPr txBox="1"/>
          <p:nvPr/>
        </p:nvSpPr>
        <p:spPr>
          <a:xfrm>
            <a:off x="6981910" y="11771815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1175" name="Shape 1175"/>
          <p:cNvSpPr txBox="1"/>
          <p:nvPr/>
        </p:nvSpPr>
        <p:spPr>
          <a:xfrm>
            <a:off x="9268689" y="11775244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</a:t>
            </a:r>
          </a:p>
        </p:txBody>
      </p:sp>
      <p:sp>
        <p:nvSpPr>
          <p:cNvPr id="1176" name="Shape 1176"/>
          <p:cNvSpPr txBox="1"/>
          <p:nvPr/>
        </p:nvSpPr>
        <p:spPr>
          <a:xfrm>
            <a:off x="5924499" y="1527381"/>
            <a:ext cx="3656274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mappings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" fill="hold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2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2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4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Class="entr" nodeType="afterEffect" presetSubtype="4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4" dur="4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Class="entr" nodeType="afterEffect" presetSubtype="4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8" dur="3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Class="entr" nodeType="afterEffect" presetSubtype="4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2" dur="3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00"/>
                            </p:stCondLst>
                            <p:childTnLst>
                              <p:par>
                                <p:cTn id="34" presetClass="entr" nodeType="afterEffect" presetSubtype="4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6" dur="25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50"/>
                            </p:stCondLst>
                            <p:childTnLst>
                              <p:par>
                                <p:cTn id="38" presetClass="entr" nodeType="after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0" dur="2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50"/>
                            </p:stCondLst>
                            <p:childTnLst>
                              <p:par>
                                <p:cTn id="42" presetClass="entr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4" dur="2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50"/>
                            </p:stCondLst>
                            <p:childTnLst>
                              <p:par>
                                <p:cTn id="46" presetClass="entr" nodeType="after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8" dur="3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0"/>
                            </p:stCondLst>
                            <p:childTnLst>
                              <p:par>
                                <p:cTn id="50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2" dur="2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50"/>
                            </p:stCondLst>
                            <p:childTnLst>
                              <p:par>
                                <p:cTn id="54" presetClass="entr" nodeType="after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6" dur="2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Class="entr" nodeType="afterEffect" presetSubtype="4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0" dur="1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850"/>
                            </p:stCondLst>
                            <p:childTnLst>
                              <p:par>
                                <p:cTn id="62" presetClass="entr" nodeType="afterEffect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4" dur="1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950"/>
                            </p:stCondLst>
                            <p:childTnLst>
                              <p:par>
                                <p:cTn id="66" presetClass="entr" nodeType="afterEffect" presetSubtype="4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8" dur="1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50"/>
                            </p:stCondLst>
                            <p:childTnLst>
                              <p:par>
                                <p:cTn id="70" presetClass="entr" nodeType="afterEffect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2" dur="1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emph" nodeType="afterEffect" presetID="9" grpId="18" fill="hold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indefinite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76" dur="indefinite" fill="hold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58" grpId="14"/>
      <p:bldP build="whole" bldLvl="1" animBg="1" rev="0" advAuto="0" spid="1157" grpId="15"/>
      <p:bldP build="whole" bldLvl="1" animBg="1" rev="0" advAuto="0" spid="1161" grpId="11"/>
      <p:bldP build="whole" bldLvl="1" animBg="1" rev="0" advAuto="0" spid="1168" grpId="4"/>
      <p:bldP build="whole" bldLvl="1" animBg="1" rev="0" advAuto="0" spid="1164" grpId="8"/>
      <p:bldP build="whole" bldLvl="1" animBg="1" rev="0" advAuto="0" spid="1162" grpId="10"/>
      <p:bldP build="whole" bldLvl="1" animBg="1" rev="0" advAuto="0" spid="1115" grpId="1"/>
      <p:bldP build="whole" bldLvl="1" animBg="1" rev="0" advAuto="0" spid="1159" grpId="13"/>
      <p:bldP build="whole" bldLvl="1" animBg="1" rev="0" advAuto="0" spid="1165" grpId="7"/>
      <p:bldP build="whole" bldLvl="1" animBg="1" rev="0" advAuto="0" spid="1156" grpId="16"/>
      <p:bldP build="whole" bldLvl="1" animBg="1" rev="0" advAuto="0" spid="1163" grpId="9"/>
      <p:bldP build="whole" bldLvl="1" animBg="1" rev="0" advAuto="0" spid="1155" grpId="17"/>
      <p:bldP build="whole" bldLvl="1" animBg="1" rev="0" advAuto="0" spid="1133" grpId="18"/>
      <p:bldP build="whole" bldLvl="1" animBg="1" rev="0" advAuto="0" spid="1166" grpId="6"/>
      <p:bldP build="whole" bldLvl="1" animBg="1" rev="0" advAuto="0" spid="1170" grpId="3"/>
      <p:bldP build="whole" bldLvl="1" animBg="1" rev="0" advAuto="0" spid="1154" grpId="2"/>
      <p:bldP build="whole" bldLvl="1" animBg="1" rev="0" advAuto="0" spid="1167" grpId="5"/>
      <p:bldP build="whole" bldLvl="1" animBg="1" rev="0" advAuto="0" spid="1160" grpId="12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99" name="Group 1199"/>
          <p:cNvGrpSpPr/>
          <p:nvPr/>
        </p:nvGrpSpPr>
        <p:grpSpPr>
          <a:xfrm>
            <a:off x="9961065" y="3778785"/>
            <a:ext cx="156701" cy="7534938"/>
            <a:chOff x="0" y="0"/>
            <a:chExt cx="156699" cy="7534937"/>
          </a:xfrm>
        </p:grpSpPr>
        <p:sp>
          <p:nvSpPr>
            <p:cNvPr id="1179" name="Shape 1179"/>
            <p:cNvSpPr/>
            <p:nvPr/>
          </p:nvSpPr>
          <p:spPr>
            <a:xfrm>
              <a:off x="0" y="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0" name="Shape 1180"/>
            <p:cNvSpPr/>
            <p:nvPr/>
          </p:nvSpPr>
          <p:spPr>
            <a:xfrm>
              <a:off x="0" y="38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1" name="Shape 1181"/>
            <p:cNvSpPr/>
            <p:nvPr/>
          </p:nvSpPr>
          <p:spPr>
            <a:xfrm>
              <a:off x="0" y="76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2" name="Shape 1182"/>
            <p:cNvSpPr/>
            <p:nvPr/>
          </p:nvSpPr>
          <p:spPr>
            <a:xfrm>
              <a:off x="0" y="114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3" name="Shape 1183"/>
            <p:cNvSpPr/>
            <p:nvPr/>
          </p:nvSpPr>
          <p:spPr>
            <a:xfrm>
              <a:off x="0" y="152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4" name="Shape 1184"/>
            <p:cNvSpPr/>
            <p:nvPr/>
          </p:nvSpPr>
          <p:spPr>
            <a:xfrm>
              <a:off x="0" y="190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5" name="Shape 1185"/>
            <p:cNvSpPr/>
            <p:nvPr/>
          </p:nvSpPr>
          <p:spPr>
            <a:xfrm>
              <a:off x="0" y="228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6" name="Shape 1186"/>
            <p:cNvSpPr/>
            <p:nvPr/>
          </p:nvSpPr>
          <p:spPr>
            <a:xfrm>
              <a:off x="0" y="266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7" name="Shape 1187"/>
            <p:cNvSpPr/>
            <p:nvPr/>
          </p:nvSpPr>
          <p:spPr>
            <a:xfrm>
              <a:off x="0" y="3047999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8" name="Shape 1188"/>
            <p:cNvSpPr/>
            <p:nvPr/>
          </p:nvSpPr>
          <p:spPr>
            <a:xfrm>
              <a:off x="0" y="3429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9" name="Shape 1189"/>
            <p:cNvSpPr/>
            <p:nvPr/>
          </p:nvSpPr>
          <p:spPr>
            <a:xfrm>
              <a:off x="0" y="3810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0" name="Shape 1190"/>
            <p:cNvSpPr/>
            <p:nvPr/>
          </p:nvSpPr>
          <p:spPr>
            <a:xfrm>
              <a:off x="0" y="419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1" name="Shape 1191"/>
            <p:cNvSpPr/>
            <p:nvPr/>
          </p:nvSpPr>
          <p:spPr>
            <a:xfrm>
              <a:off x="0" y="457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2" name="Shape 1192"/>
            <p:cNvSpPr/>
            <p:nvPr/>
          </p:nvSpPr>
          <p:spPr>
            <a:xfrm>
              <a:off x="0" y="495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3" name="Shape 1193"/>
            <p:cNvSpPr/>
            <p:nvPr/>
          </p:nvSpPr>
          <p:spPr>
            <a:xfrm>
              <a:off x="0" y="533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4" name="Shape 1194"/>
            <p:cNvSpPr/>
            <p:nvPr/>
          </p:nvSpPr>
          <p:spPr>
            <a:xfrm>
              <a:off x="0" y="571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5" name="Shape 1195"/>
            <p:cNvSpPr/>
            <p:nvPr/>
          </p:nvSpPr>
          <p:spPr>
            <a:xfrm>
              <a:off x="0" y="609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6" name="Shape 1196"/>
            <p:cNvSpPr/>
            <p:nvPr/>
          </p:nvSpPr>
          <p:spPr>
            <a:xfrm>
              <a:off x="0" y="647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7" name="Shape 1197"/>
            <p:cNvSpPr/>
            <p:nvPr/>
          </p:nvSpPr>
          <p:spPr>
            <a:xfrm>
              <a:off x="0" y="6858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8" name="Shape 1198"/>
            <p:cNvSpPr/>
            <p:nvPr/>
          </p:nvSpPr>
          <p:spPr>
            <a:xfrm>
              <a:off x="0" y="7239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pic>
        <p:nvPicPr>
          <p:cNvPr id="1200" name="plot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06523" y="3636975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1201" name="Shape 1201"/>
          <p:cNvSpPr/>
          <p:nvPr/>
        </p:nvSpPr>
        <p:spPr>
          <a:xfrm>
            <a:off x="19646394" y="3684568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216" name="Group 1216"/>
          <p:cNvGrpSpPr/>
          <p:nvPr/>
        </p:nvGrpSpPr>
        <p:grpSpPr>
          <a:xfrm>
            <a:off x="12390999" y="4035298"/>
            <a:ext cx="7078133" cy="7315830"/>
            <a:chOff x="0" y="0"/>
            <a:chExt cx="7078132" cy="7315828"/>
          </a:xfrm>
        </p:grpSpPr>
        <p:sp>
          <p:nvSpPr>
            <p:cNvPr id="1202" name="Shape 1202"/>
            <p:cNvSpPr/>
            <p:nvPr/>
          </p:nvSpPr>
          <p:spPr>
            <a:xfrm>
              <a:off x="6722532" y="6958839"/>
              <a:ext cx="355601" cy="356990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3" name="Shape 1203"/>
            <p:cNvSpPr/>
            <p:nvPr/>
          </p:nvSpPr>
          <p:spPr>
            <a:xfrm>
              <a:off x="6368715" y="6958839"/>
              <a:ext cx="355601" cy="356990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4" name="Shape 1204"/>
            <p:cNvSpPr/>
            <p:nvPr/>
          </p:nvSpPr>
          <p:spPr>
            <a:xfrm>
              <a:off x="6014897" y="5688310"/>
              <a:ext cx="355601" cy="1627519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5" name="Shape 1205"/>
            <p:cNvSpPr/>
            <p:nvPr/>
          </p:nvSpPr>
          <p:spPr>
            <a:xfrm>
              <a:off x="5004244" y="5803338"/>
              <a:ext cx="355601" cy="151249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6" name="Shape 1206"/>
            <p:cNvSpPr/>
            <p:nvPr/>
          </p:nvSpPr>
          <p:spPr>
            <a:xfrm>
              <a:off x="4650427" y="4504763"/>
              <a:ext cx="355601" cy="2811066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7" name="Shape 1207"/>
            <p:cNvSpPr/>
            <p:nvPr/>
          </p:nvSpPr>
          <p:spPr>
            <a:xfrm>
              <a:off x="3538174" y="4924194"/>
              <a:ext cx="355601" cy="2391635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8" name="Shape 1208"/>
            <p:cNvSpPr/>
            <p:nvPr/>
          </p:nvSpPr>
          <p:spPr>
            <a:xfrm>
              <a:off x="3184357" y="3706548"/>
              <a:ext cx="355601" cy="360928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9" name="Shape 1209"/>
            <p:cNvSpPr/>
            <p:nvPr/>
          </p:nvSpPr>
          <p:spPr>
            <a:xfrm>
              <a:off x="2616422" y="4676147"/>
              <a:ext cx="355601" cy="2639682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0" name="Shape 1210"/>
            <p:cNvSpPr/>
            <p:nvPr/>
          </p:nvSpPr>
          <p:spPr>
            <a:xfrm>
              <a:off x="1857987" y="4361888"/>
              <a:ext cx="355601" cy="295394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1" name="Shape 1211"/>
            <p:cNvSpPr/>
            <p:nvPr/>
          </p:nvSpPr>
          <p:spPr>
            <a:xfrm>
              <a:off x="1503392" y="2813413"/>
              <a:ext cx="355601" cy="4502416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2" name="Shape 1212"/>
            <p:cNvSpPr/>
            <p:nvPr/>
          </p:nvSpPr>
          <p:spPr>
            <a:xfrm>
              <a:off x="1150352" y="3303422"/>
              <a:ext cx="355601" cy="401240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3" name="Shape 1213"/>
            <p:cNvSpPr/>
            <p:nvPr/>
          </p:nvSpPr>
          <p:spPr>
            <a:xfrm>
              <a:off x="707634" y="3303422"/>
              <a:ext cx="355601" cy="401240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4" name="Shape 1214"/>
            <p:cNvSpPr/>
            <p:nvPr/>
          </p:nvSpPr>
          <p:spPr>
            <a:xfrm>
              <a:off x="353817" y="463748"/>
              <a:ext cx="355601" cy="685208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5" name="Shape 1215"/>
            <p:cNvSpPr/>
            <p:nvPr/>
          </p:nvSpPr>
          <p:spPr>
            <a:xfrm>
              <a:off x="0" y="0"/>
              <a:ext cx="354046" cy="7315829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31" name="Group 1231"/>
          <p:cNvGrpSpPr/>
          <p:nvPr/>
        </p:nvGrpSpPr>
        <p:grpSpPr>
          <a:xfrm>
            <a:off x="12390999" y="4029753"/>
            <a:ext cx="7078133" cy="7315829"/>
            <a:chOff x="0" y="0"/>
            <a:chExt cx="7078132" cy="7315828"/>
          </a:xfrm>
        </p:grpSpPr>
        <p:sp>
          <p:nvSpPr>
            <p:cNvPr id="1217" name="Shape 1217"/>
            <p:cNvSpPr/>
            <p:nvPr/>
          </p:nvSpPr>
          <p:spPr>
            <a:xfrm>
              <a:off x="6722532" y="6958839"/>
              <a:ext cx="355601" cy="356990"/>
            </a:xfrm>
            <a:prstGeom prst="rect">
              <a:avLst/>
            </a:prstGeom>
            <a:solidFill>
              <a:srgbClr val="80C0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6368715" y="6958839"/>
              <a:ext cx="355601" cy="356990"/>
            </a:xfrm>
            <a:prstGeom prst="rect">
              <a:avLst/>
            </a:prstGeom>
            <a:solidFill>
              <a:srgbClr val="7FB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9" name="Shape 1219"/>
            <p:cNvSpPr/>
            <p:nvPr/>
          </p:nvSpPr>
          <p:spPr>
            <a:xfrm>
              <a:off x="6014897" y="5688310"/>
              <a:ext cx="355601" cy="1627519"/>
            </a:xfrm>
            <a:prstGeom prst="rect">
              <a:avLst/>
            </a:prstGeom>
            <a:solidFill>
              <a:srgbClr val="2F88CC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0" name="Shape 1220"/>
            <p:cNvSpPr/>
            <p:nvPr/>
          </p:nvSpPr>
          <p:spPr>
            <a:xfrm>
              <a:off x="5004244" y="5803338"/>
              <a:ext cx="355601" cy="1512491"/>
            </a:xfrm>
            <a:prstGeom prst="rect">
              <a:avLst/>
            </a:prstGeom>
            <a:solidFill>
              <a:srgbClr val="3292D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1" name="Shape 1221"/>
            <p:cNvSpPr/>
            <p:nvPr/>
          </p:nvSpPr>
          <p:spPr>
            <a:xfrm>
              <a:off x="4650427" y="4504763"/>
              <a:ext cx="355601" cy="2811066"/>
            </a:xfrm>
            <a:prstGeom prst="rect">
              <a:avLst/>
            </a:prstGeom>
            <a:solidFill>
              <a:srgbClr val="00549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2" name="Shape 1222"/>
            <p:cNvSpPr/>
            <p:nvPr/>
          </p:nvSpPr>
          <p:spPr>
            <a:xfrm>
              <a:off x="3538174" y="4924194"/>
              <a:ext cx="355601" cy="2391635"/>
            </a:xfrm>
            <a:prstGeom prst="rect">
              <a:avLst/>
            </a:prstGeom>
            <a:solidFill>
              <a:srgbClr val="2475B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3" name="Shape 1223"/>
            <p:cNvSpPr/>
            <p:nvPr/>
          </p:nvSpPr>
          <p:spPr>
            <a:xfrm>
              <a:off x="3184357" y="3706548"/>
              <a:ext cx="355601" cy="3609281"/>
            </a:xfrm>
            <a:prstGeom prst="rect">
              <a:avLst/>
            </a:prstGeom>
            <a:solidFill>
              <a:srgbClr val="00488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4" name="Shape 1224"/>
            <p:cNvSpPr/>
            <p:nvPr/>
          </p:nvSpPr>
          <p:spPr>
            <a:xfrm>
              <a:off x="2616422" y="4676147"/>
              <a:ext cx="355601" cy="2639682"/>
            </a:xfrm>
            <a:prstGeom prst="rect">
              <a:avLst/>
            </a:prstGeom>
            <a:solidFill>
              <a:srgbClr val="005EA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857987" y="4361888"/>
              <a:ext cx="355601" cy="2953941"/>
            </a:xfrm>
            <a:prstGeom prst="rect">
              <a:avLst/>
            </a:prstGeom>
            <a:solidFill>
              <a:srgbClr val="00549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6" name="Shape 1226"/>
            <p:cNvSpPr/>
            <p:nvPr/>
          </p:nvSpPr>
          <p:spPr>
            <a:xfrm>
              <a:off x="1503392" y="2813413"/>
              <a:ext cx="355601" cy="4502416"/>
            </a:xfrm>
            <a:prstGeom prst="rect">
              <a:avLst/>
            </a:prstGeom>
            <a:solidFill>
              <a:srgbClr val="00335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150352" y="3303422"/>
              <a:ext cx="355601" cy="4012407"/>
            </a:xfrm>
            <a:prstGeom prst="rect">
              <a:avLst/>
            </a:prstGeom>
            <a:solidFill>
              <a:srgbClr val="00417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8" name="Shape 1228"/>
            <p:cNvSpPr/>
            <p:nvPr/>
          </p:nvSpPr>
          <p:spPr>
            <a:xfrm>
              <a:off x="707634" y="3303422"/>
              <a:ext cx="355601" cy="4012407"/>
            </a:xfrm>
            <a:prstGeom prst="rect">
              <a:avLst/>
            </a:prstGeom>
            <a:solidFill>
              <a:srgbClr val="00417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9" name="Shape 1229"/>
            <p:cNvSpPr/>
            <p:nvPr/>
          </p:nvSpPr>
          <p:spPr>
            <a:xfrm>
              <a:off x="353817" y="463748"/>
              <a:ext cx="355601" cy="6852081"/>
            </a:xfrm>
            <a:prstGeom prst="rect">
              <a:avLst/>
            </a:prstGeom>
            <a:solidFill>
              <a:srgbClr val="00244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0" name="Shape 1230"/>
            <p:cNvSpPr/>
            <p:nvPr/>
          </p:nvSpPr>
          <p:spPr>
            <a:xfrm>
              <a:off x="0" y="0"/>
              <a:ext cx="354046" cy="7315829"/>
            </a:xfrm>
            <a:prstGeom prst="rect">
              <a:avLst/>
            </a:prstGeom>
            <a:solidFill>
              <a:srgbClr val="001D3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aphicFrame>
        <p:nvGraphicFramePr>
          <p:cNvPr id="1232" name="Table 1232"/>
          <p:cNvGraphicFramePr/>
          <p:nvPr/>
        </p:nvGraphicFramePr>
        <p:xfrm>
          <a:off x="5883264" y="3201572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233" name="Shape 1233"/>
          <p:cNvSpPr/>
          <p:nvPr/>
        </p:nvSpPr>
        <p:spPr>
          <a:xfrm>
            <a:off x="5924499" y="1903619"/>
            <a:ext cx="3656274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mappings</a:t>
            </a:r>
          </a:p>
        </p:txBody>
      </p:sp>
      <p:sp>
        <p:nvSpPr>
          <p:cNvPr id="1234" name="Shape 1234"/>
          <p:cNvSpPr/>
          <p:nvPr/>
        </p:nvSpPr>
        <p:spPr>
          <a:xfrm>
            <a:off x="19654862" y="3681030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237" name="Group 1237"/>
          <p:cNvGrpSpPr/>
          <p:nvPr/>
        </p:nvGrpSpPr>
        <p:grpSpPr>
          <a:xfrm>
            <a:off x="5759799" y="2295786"/>
            <a:ext cx="1185926" cy="1045103"/>
            <a:chOff x="0" y="1376"/>
            <a:chExt cx="1185924" cy="1045102"/>
          </a:xfrm>
        </p:grpSpPr>
        <p:sp>
          <p:nvSpPr>
            <p:cNvPr id="1235" name="Shape 1235"/>
            <p:cNvSpPr txBox="1"/>
            <p:nvPr/>
          </p:nvSpPr>
          <p:spPr>
            <a:xfrm>
              <a:off x="0" y="1376"/>
              <a:ext cx="1185925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y</a:t>
              </a:r>
            </a:p>
          </p:txBody>
        </p:sp>
        <p:sp>
          <p:nvSpPr>
            <p:cNvPr id="1236" name="Shape 1236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238" name="Shape 1238"/>
          <p:cNvSpPr txBox="1"/>
          <p:nvPr/>
        </p:nvSpPr>
        <p:spPr>
          <a:xfrm>
            <a:off x="9268689" y="11775244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</a:t>
            </a:r>
          </a:p>
        </p:txBody>
      </p:sp>
      <p:sp>
        <p:nvSpPr>
          <p:cNvPr id="1239" name="Shape 1239"/>
          <p:cNvSpPr txBox="1"/>
          <p:nvPr/>
        </p:nvSpPr>
        <p:spPr>
          <a:xfrm>
            <a:off x="6981910" y="11771815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grpSp>
        <p:nvGrpSpPr>
          <p:cNvPr id="1260" name="Group 1260"/>
          <p:cNvGrpSpPr/>
          <p:nvPr/>
        </p:nvGrpSpPr>
        <p:grpSpPr>
          <a:xfrm>
            <a:off x="9961065" y="3778785"/>
            <a:ext cx="156701" cy="7534938"/>
            <a:chOff x="0" y="0"/>
            <a:chExt cx="156699" cy="7534937"/>
          </a:xfrm>
        </p:grpSpPr>
        <p:sp>
          <p:nvSpPr>
            <p:cNvPr id="1240" name="Shape 1240"/>
            <p:cNvSpPr/>
            <p:nvPr/>
          </p:nvSpPr>
          <p:spPr>
            <a:xfrm>
              <a:off x="0" y="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1" name="Shape 1241"/>
            <p:cNvSpPr/>
            <p:nvPr/>
          </p:nvSpPr>
          <p:spPr>
            <a:xfrm>
              <a:off x="0" y="38100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2" name="Shape 1242"/>
            <p:cNvSpPr/>
            <p:nvPr/>
          </p:nvSpPr>
          <p:spPr>
            <a:xfrm>
              <a:off x="0" y="762000"/>
              <a:ext cx="156700" cy="295937"/>
            </a:xfrm>
            <a:prstGeom prst="rect">
              <a:avLst/>
            </a:prstGeom>
            <a:solidFill>
              <a:srgbClr val="417D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3" name="Shape 1243"/>
            <p:cNvSpPr/>
            <p:nvPr/>
          </p:nvSpPr>
          <p:spPr>
            <a:xfrm>
              <a:off x="0" y="1143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4" name="Shape 1244"/>
            <p:cNvSpPr/>
            <p:nvPr/>
          </p:nvSpPr>
          <p:spPr>
            <a:xfrm>
              <a:off x="0" y="1524000"/>
              <a:ext cx="156700" cy="295937"/>
            </a:xfrm>
            <a:prstGeom prst="rect">
              <a:avLst/>
            </a:prstGeom>
            <a:solidFill>
              <a:schemeClr val="accent1">
                <a:hueOff val="273561"/>
                <a:satOff val="2937"/>
                <a:lumOff val="-2223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5" name="Shape 1245"/>
            <p:cNvSpPr/>
            <p:nvPr/>
          </p:nvSpPr>
          <p:spPr>
            <a:xfrm>
              <a:off x="0" y="1905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6" name="Shape 1246"/>
            <p:cNvSpPr/>
            <p:nvPr/>
          </p:nvSpPr>
          <p:spPr>
            <a:xfrm>
              <a:off x="0" y="2286000"/>
              <a:ext cx="156700" cy="295937"/>
            </a:xfrm>
            <a:prstGeom prst="rect">
              <a:avLst/>
            </a:prstGeom>
            <a:solidFill>
              <a:schemeClr val="accent1">
                <a:hueOff val="273561"/>
                <a:satOff val="2937"/>
                <a:lumOff val="-2223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7" name="Shape 1247"/>
            <p:cNvSpPr/>
            <p:nvPr/>
          </p:nvSpPr>
          <p:spPr>
            <a:xfrm>
              <a:off x="0" y="2667000"/>
              <a:ext cx="156700" cy="295937"/>
            </a:xfrm>
            <a:prstGeom prst="rect">
              <a:avLst/>
            </a:prstGeom>
            <a:solidFill>
              <a:srgbClr val="417D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8" name="Shape 1248"/>
            <p:cNvSpPr/>
            <p:nvPr/>
          </p:nvSpPr>
          <p:spPr>
            <a:xfrm>
              <a:off x="0" y="3047999"/>
              <a:ext cx="156700" cy="295938"/>
            </a:xfrm>
            <a:prstGeom prst="rect">
              <a:avLst/>
            </a:prstGeom>
            <a:solidFill>
              <a:srgbClr val="417D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9" name="Shape 1249"/>
            <p:cNvSpPr/>
            <p:nvPr/>
          </p:nvSpPr>
          <p:spPr>
            <a:xfrm>
              <a:off x="0" y="342900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0" name="Shape 1250"/>
            <p:cNvSpPr/>
            <p:nvPr/>
          </p:nvSpPr>
          <p:spPr>
            <a:xfrm>
              <a:off x="0" y="381000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1" name="Shape 1251"/>
            <p:cNvSpPr/>
            <p:nvPr/>
          </p:nvSpPr>
          <p:spPr>
            <a:xfrm>
              <a:off x="0" y="4191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2" name="Shape 1252"/>
            <p:cNvSpPr/>
            <p:nvPr/>
          </p:nvSpPr>
          <p:spPr>
            <a:xfrm>
              <a:off x="0" y="4572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3" name="Shape 1253"/>
            <p:cNvSpPr/>
            <p:nvPr/>
          </p:nvSpPr>
          <p:spPr>
            <a:xfrm>
              <a:off x="0" y="4953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4" name="Shape 1254"/>
            <p:cNvSpPr/>
            <p:nvPr/>
          </p:nvSpPr>
          <p:spPr>
            <a:xfrm>
              <a:off x="0" y="533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5" name="Shape 1255"/>
            <p:cNvSpPr/>
            <p:nvPr/>
          </p:nvSpPr>
          <p:spPr>
            <a:xfrm>
              <a:off x="0" y="571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6" name="Shape 1256"/>
            <p:cNvSpPr/>
            <p:nvPr/>
          </p:nvSpPr>
          <p:spPr>
            <a:xfrm>
              <a:off x="0" y="609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7" name="Shape 1257"/>
            <p:cNvSpPr/>
            <p:nvPr/>
          </p:nvSpPr>
          <p:spPr>
            <a:xfrm>
              <a:off x="0" y="6477000"/>
              <a:ext cx="156700" cy="295937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8" name="Shape 1258"/>
            <p:cNvSpPr/>
            <p:nvPr/>
          </p:nvSpPr>
          <p:spPr>
            <a:xfrm>
              <a:off x="0" y="6858000"/>
              <a:ext cx="156700" cy="295938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9" name="Shape 1259"/>
            <p:cNvSpPr/>
            <p:nvPr/>
          </p:nvSpPr>
          <p:spPr>
            <a:xfrm>
              <a:off x="0" y="7239000"/>
              <a:ext cx="156700" cy="295938"/>
            </a:xfrm>
            <a:prstGeom prst="rect">
              <a:avLst/>
            </a:prstGeom>
            <a:solidFill>
              <a:srgbClr val="3DAC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261" name="Shape 1261"/>
          <p:cNvSpPr txBox="1"/>
          <p:nvPr/>
        </p:nvSpPr>
        <p:spPr>
          <a:xfrm>
            <a:off x="9404415" y="12807162"/>
            <a:ext cx="1270001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lines</a:t>
            </a:r>
          </a:p>
        </p:txBody>
      </p:sp>
      <p:sp>
        <p:nvSpPr>
          <p:cNvPr id="1262" name="Shape 1262"/>
          <p:cNvSpPr txBox="1"/>
          <p:nvPr/>
        </p:nvSpPr>
        <p:spPr>
          <a:xfrm>
            <a:off x="9404415" y="13258418"/>
            <a:ext cx="1270001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bars</a:t>
            </a:r>
          </a:p>
        </p:txBody>
      </p:sp>
      <p:sp>
        <p:nvSpPr>
          <p:cNvPr id="1263" name="Shape 1263"/>
          <p:cNvSpPr txBox="1"/>
          <p:nvPr/>
        </p:nvSpPr>
        <p:spPr>
          <a:xfrm>
            <a:off x="9404415" y="12375288"/>
            <a:ext cx="1270001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points</a:t>
            </a:r>
          </a:p>
        </p:txBody>
      </p:sp>
      <p:sp>
        <p:nvSpPr>
          <p:cNvPr id="1264" name="Shape 1264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267" name="Group 1267"/>
          <p:cNvGrpSpPr/>
          <p:nvPr/>
        </p:nvGrpSpPr>
        <p:grpSpPr>
          <a:xfrm>
            <a:off x="7643633" y="2299324"/>
            <a:ext cx="1185925" cy="1045103"/>
            <a:chOff x="0" y="1376"/>
            <a:chExt cx="1185924" cy="1045102"/>
          </a:xfrm>
        </p:grpSpPr>
        <p:sp>
          <p:nvSpPr>
            <p:cNvPr id="1265" name="Shape 1265"/>
            <p:cNvSpPr txBox="1"/>
            <p:nvPr/>
          </p:nvSpPr>
          <p:spPr>
            <a:xfrm>
              <a:off x="0" y="1376"/>
              <a:ext cx="1185925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DCDEE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1266" name="Shape 1266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270" name="Group 1270"/>
          <p:cNvGrpSpPr/>
          <p:nvPr/>
        </p:nvGrpSpPr>
        <p:grpSpPr>
          <a:xfrm>
            <a:off x="7896326" y="2299324"/>
            <a:ext cx="1027672" cy="1045103"/>
            <a:chOff x="0" y="1376"/>
            <a:chExt cx="1027670" cy="1045102"/>
          </a:xfrm>
        </p:grpSpPr>
        <p:sp>
          <p:nvSpPr>
            <p:cNvPr id="1268" name="Shape 1268"/>
            <p:cNvSpPr txBox="1"/>
            <p:nvPr/>
          </p:nvSpPr>
          <p:spPr>
            <a:xfrm>
              <a:off x="0" y="1376"/>
              <a:ext cx="1027671" cy="549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2700">
                  <a:solidFill>
                    <a:srgbClr val="53585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fill</a:t>
              </a:r>
            </a:p>
          </p:txBody>
        </p:sp>
        <p:sp>
          <p:nvSpPr>
            <p:cNvPr id="1269" name="Shape 1269"/>
            <p:cNvSpPr/>
            <p:nvPr/>
          </p:nvSpPr>
          <p:spPr>
            <a:xfrm rot="16200000">
              <a:off x="255030" y="648452"/>
              <a:ext cx="517610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9351 -0.000000" origin="layout" pathEditMode="relative">
                                      <p:cBhvr>
                                        <p:cTn id="6" dur="200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2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2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2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0" grpId="2"/>
      <p:bldP build="whole" bldLvl="1" animBg="1" rev="0" advAuto="0" spid="1270" grpId="3"/>
      <p:bldP build="whole" bldLvl="1" animBg="1" rev="0" advAuto="0" spid="1231" grpId="4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 make a graph</a:t>
            </a:r>
          </a:p>
        </p:txBody>
      </p:sp>
      <p:pic>
        <p:nvPicPr>
          <p:cNvPr id="1273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Shape 1274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75" name="Shape 1275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76" name="Shape 1276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77" name="Shape 1277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ggplot(data = </a:t>
            </a:r>
            <a:r>
              <a:rPr>
                <a:solidFill>
                  <a:schemeClr val="accent1"/>
                </a:solidFill>
              </a:rPr>
              <a:t>&lt;DATA&gt;</a:t>
            </a:r>
            <a: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&lt;GEOM_FUNCTION&gt;</a:t>
            </a:r>
            <a:r>
              <a:t>(mapping = aes(</a:t>
            </a:r>
            <a:r>
              <a:rPr>
                <a:solidFill>
                  <a:schemeClr val="accent1"/>
                </a:solidFill>
              </a:rPr>
              <a:t>&lt;MAPPINGS&gt;</a:t>
            </a:r>
            <a:r>
              <a:t>))</a:t>
            </a:r>
          </a:p>
        </p:txBody>
      </p:sp>
      <p:sp>
        <p:nvSpPr>
          <p:cNvPr id="1278" name="Shape 1278"/>
          <p:cNvSpPr txBox="1"/>
          <p:nvPr/>
        </p:nvSpPr>
        <p:spPr>
          <a:xfrm>
            <a:off x="926913" y="6100286"/>
            <a:ext cx="4511224" cy="1938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1" sz="72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aseline="-5208" sz="9600"/>
              <a:t>[</a:t>
            </a:r>
            <a:r>
              <a:t>template</a:t>
            </a:r>
            <a:r>
              <a:rPr baseline="-5208" sz="9600"/>
              <a:t>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Shape 1280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 make a graph</a:t>
            </a:r>
          </a:p>
        </p:txBody>
      </p:sp>
      <p:sp>
        <p:nvSpPr>
          <p:cNvPr id="1281" name="Shape 1281"/>
          <p:cNvSpPr txBox="1"/>
          <p:nvPr/>
        </p:nvSpPr>
        <p:spPr>
          <a:xfrm>
            <a:off x="2546639" y="12170288"/>
            <a:ext cx="1541452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pic>
        <p:nvPicPr>
          <p:cNvPr id="1282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83" name="Shape 1283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84" name="Shape 1284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85" name="Shape 1285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86" name="Shape 1286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ggplot(data = </a:t>
            </a:r>
            <a:r>
              <a:rPr>
                <a:solidFill>
                  <a:schemeClr val="accent1"/>
                </a:solidFill>
              </a:rPr>
              <a:t>&lt;DATA&gt;</a:t>
            </a:r>
            <a: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&lt;GEOM_FUNCTION&gt;</a:t>
            </a:r>
            <a:r>
              <a:t>(mapping = aes(</a:t>
            </a:r>
            <a:r>
              <a:rPr>
                <a:solidFill>
                  <a:schemeClr val="accent1"/>
                </a:solidFill>
              </a:rPr>
              <a:t>&lt;MAPPINGS&gt;</a:t>
            </a:r>
            <a:r>
              <a:t>))</a:t>
            </a:r>
          </a:p>
        </p:txBody>
      </p:sp>
      <p:sp>
        <p:nvSpPr>
          <p:cNvPr id="1287" name="Shape 1287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980694" indent="-980694" algn="l" defTabSz="578358">
              <a:spcBef>
                <a:spcPts val="4000"/>
              </a:spcBef>
              <a:buSzPct val="100000"/>
              <a:buAutoNum type="arabicPeriod" startAt="1"/>
              <a:defRPr sz="6633">
                <a:latin typeface="Helvetica"/>
                <a:ea typeface="Helvetica"/>
                <a:cs typeface="Helvetica"/>
                <a:sym typeface="Helvetica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288" name="Shape 1288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aphicFrame>
        <p:nvGraphicFramePr>
          <p:cNvPr id="1289" name="Table 1289"/>
          <p:cNvGraphicFramePr/>
          <p:nvPr/>
        </p:nvGraphicFramePr>
        <p:xfrm>
          <a:off x="1446439" y="3596312"/>
          <a:ext cx="3776844" cy="818594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934685"/>
                <a:gridCol w="934685"/>
                <a:gridCol w="934685"/>
                <a:gridCol w="934685"/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mpg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cyl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disp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hp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21.4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258.0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18.1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225.0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24.4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146.7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22.8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140.8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167.6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16.4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17.3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15.2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275.8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472.0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460.0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14.7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440.0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32.4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78.7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30.4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75.7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33.9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71.1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1207045" y="2093557"/>
            <a:ext cx="18608860" cy="276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1079500" indent="-1079500" algn="l">
              <a:spcBef>
                <a:spcPts val="4100"/>
              </a:spcBef>
              <a:buSzPct val="100000"/>
              <a:buAutoNum type="arabicPeriod" startAt="1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"Initialize" a plot with ggplot()</a:t>
            </a:r>
          </a:p>
          <a:p>
            <a:pPr marL="1079500" indent="-1079500" algn="l">
              <a:spcBef>
                <a:spcPts val="4100"/>
              </a:spcBef>
              <a:buSzPct val="100000"/>
              <a:buAutoNum type="arabicPeriod" startAt="1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Add layers with geom_ functions</a:t>
            </a:r>
          </a:p>
        </p:txBody>
      </p:sp>
      <p:pic>
        <p:nvPicPr>
          <p:cNvPr id="175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7" name="Shape 177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8" name="Shape 178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9" name="Shape 179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ggplot(data =</a:t>
            </a:r>
            <a:r>
              <a:t> mpg</a:t>
            </a:r>
            <a:r>
              <a:rPr>
                <a:solidFill>
                  <a:srgbClr val="000000"/>
                </a:solidFill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</a:t>
            </a:r>
            <a:r>
              <a:rPr>
                <a:solidFill>
                  <a:srgbClr val="000000"/>
                </a:solidFill>
              </a:rPr>
              <a:t>(mapping = aes(</a:t>
            </a:r>
            <a:r>
              <a:t>x = displ, y = hwy</a:t>
            </a:r>
            <a:r>
              <a:rPr>
                <a:solidFill>
                  <a:srgbClr val="000000"/>
                </a:solidFill>
              </a:rPr>
              <a:t>))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 make a graph</a:t>
            </a:r>
          </a:p>
        </p:txBody>
      </p:sp>
      <p:pic>
        <p:nvPicPr>
          <p:cNvPr id="1292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93" name="Shape 1293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94" name="Shape 1294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95" name="Shape 1295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96" name="Shape 1296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ggplot(data = </a:t>
            </a:r>
            <a:r>
              <a:rPr>
                <a:solidFill>
                  <a:schemeClr val="accent1"/>
                </a:solidFill>
              </a:rPr>
              <a:t>&lt;DATA&gt;</a:t>
            </a:r>
            <a: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&lt;GEOM_FUNCTION&gt;</a:t>
            </a:r>
            <a:r>
              <a:t>(mapping = aes(</a:t>
            </a:r>
            <a:r>
              <a:rPr>
                <a:solidFill>
                  <a:schemeClr val="accent1"/>
                </a:solidFill>
              </a:rPr>
              <a:t>&lt;MAPPINGS&gt;</a:t>
            </a:r>
            <a:r>
              <a:t>))</a:t>
            </a:r>
          </a:p>
        </p:txBody>
      </p:sp>
      <p:sp>
        <p:nvSpPr>
          <p:cNvPr id="1297" name="Shape 1297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980694" indent="-980694" algn="l" defTabSz="578358">
              <a:spcBef>
                <a:spcPts val="4000"/>
              </a:spcBef>
              <a:buSzPct val="100000"/>
              <a:buAutoNum type="arabicPeriod" startAt="1"/>
              <a:defRPr sz="6633">
                <a:latin typeface="Helvetica"/>
                <a:ea typeface="Helvetica"/>
                <a:cs typeface="Helvetica"/>
                <a:sym typeface="Helvetica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299" name="Shape 1299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00" name="Shape 1300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346" name="Group 1346"/>
          <p:cNvGrpSpPr/>
          <p:nvPr/>
        </p:nvGrpSpPr>
        <p:grpSpPr>
          <a:xfrm>
            <a:off x="1421039" y="3570912"/>
            <a:ext cx="4952277" cy="8977526"/>
            <a:chOff x="0" y="0"/>
            <a:chExt cx="4952276" cy="8977524"/>
          </a:xfrm>
        </p:grpSpPr>
        <p:graphicFrame>
          <p:nvGraphicFramePr>
            <p:cNvPr id="1301" name="Table 1301"/>
            <p:cNvGraphicFramePr/>
            <p:nvPr/>
          </p:nvGraphicFramePr>
          <p:xfrm>
            <a:off x="0" y="0"/>
            <a:ext cx="3784600" cy="82042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934685"/>
                  <a:gridCol w="934685"/>
                  <a:gridCol w="934685"/>
                  <a:gridCol w="934685"/>
                </a:tblGrid>
                <a:tr h="535781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mpg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cyl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disp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hp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108.0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258.0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18.1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225.0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14.3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24.4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146.7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140.8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19.2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17.3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15.2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472.0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440.0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32.4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78.7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30.4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75.7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33.9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71.1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</a:tbl>
            </a:graphicData>
          </a:graphic>
        </p:graphicFrame>
        <p:grpSp>
          <p:nvGrpSpPr>
            <p:cNvPr id="1322" name="Group 1322"/>
            <p:cNvGrpSpPr/>
            <p:nvPr/>
          </p:nvGrpSpPr>
          <p:grpSpPr>
            <a:xfrm>
              <a:off x="4079950" y="670838"/>
              <a:ext cx="203201" cy="7344500"/>
              <a:chOff x="0" y="0"/>
              <a:chExt cx="203200" cy="7344498"/>
            </a:xfrm>
          </p:grpSpPr>
          <p:sp>
            <p:nvSpPr>
              <p:cNvPr id="1302" name="Shape 1302"/>
              <p:cNvSpPr/>
              <p:nvPr/>
            </p:nvSpPr>
            <p:spPr>
              <a:xfrm>
                <a:off x="0" y="751715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03" name="Shape 1303"/>
              <p:cNvSpPr/>
              <p:nvPr/>
            </p:nvSpPr>
            <p:spPr>
              <a:xfrm>
                <a:off x="0" y="1127573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04" name="Shape 1304"/>
              <p:cNvSpPr/>
              <p:nvPr/>
            </p:nvSpPr>
            <p:spPr>
              <a:xfrm>
                <a:off x="0" y="1503431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05" name="Shape 1305"/>
              <p:cNvSpPr/>
              <p:nvPr/>
            </p:nvSpPr>
            <p:spPr>
              <a:xfrm>
                <a:off x="0" y="1879289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06" name="Shape 1306"/>
              <p:cNvSpPr/>
              <p:nvPr/>
            </p:nvSpPr>
            <p:spPr>
              <a:xfrm>
                <a:off x="0" y="2255147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07" name="Shape 1307"/>
              <p:cNvSpPr/>
              <p:nvPr/>
            </p:nvSpPr>
            <p:spPr>
              <a:xfrm>
                <a:off x="0" y="2631004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08" name="Shape 1308"/>
              <p:cNvSpPr/>
              <p:nvPr/>
            </p:nvSpPr>
            <p:spPr>
              <a:xfrm>
                <a:off x="0" y="3006862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09" name="Shape 1309"/>
              <p:cNvSpPr/>
              <p:nvPr/>
            </p:nvSpPr>
            <p:spPr>
              <a:xfrm>
                <a:off x="0" y="3382720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10" name="Shape 1310"/>
              <p:cNvSpPr/>
              <p:nvPr/>
            </p:nvSpPr>
            <p:spPr>
              <a:xfrm>
                <a:off x="0" y="3758578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11" name="Shape 1311"/>
              <p:cNvSpPr/>
              <p:nvPr/>
            </p:nvSpPr>
            <p:spPr>
              <a:xfrm>
                <a:off x="0" y="4134436"/>
                <a:ext cx="203200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12" name="Shape 1312"/>
              <p:cNvSpPr/>
              <p:nvPr/>
            </p:nvSpPr>
            <p:spPr>
              <a:xfrm>
                <a:off x="0" y="375857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13" name="Shape 1313"/>
              <p:cNvSpPr/>
              <p:nvPr/>
            </p:nvSpPr>
            <p:spPr>
              <a:xfrm>
                <a:off x="0" y="0"/>
                <a:ext cx="203201" cy="203200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14" name="Shape 1314"/>
              <p:cNvSpPr/>
              <p:nvPr/>
            </p:nvSpPr>
            <p:spPr>
              <a:xfrm>
                <a:off x="0" y="4510294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15" name="Shape 1315"/>
              <p:cNvSpPr/>
              <p:nvPr/>
            </p:nvSpPr>
            <p:spPr>
              <a:xfrm>
                <a:off x="0" y="4886151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16" name="Shape 1316"/>
              <p:cNvSpPr/>
              <p:nvPr/>
            </p:nvSpPr>
            <p:spPr>
              <a:xfrm>
                <a:off x="0" y="5262009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17" name="Shape 1317"/>
              <p:cNvSpPr/>
              <p:nvPr/>
            </p:nvSpPr>
            <p:spPr>
              <a:xfrm>
                <a:off x="0" y="5637867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18" name="Shape 1318"/>
              <p:cNvSpPr/>
              <p:nvPr/>
            </p:nvSpPr>
            <p:spPr>
              <a:xfrm>
                <a:off x="0" y="6013725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19" name="Shape 1319"/>
              <p:cNvSpPr/>
              <p:nvPr/>
            </p:nvSpPr>
            <p:spPr>
              <a:xfrm>
                <a:off x="0" y="6389583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20" name="Shape 1320"/>
              <p:cNvSpPr/>
              <p:nvPr/>
            </p:nvSpPr>
            <p:spPr>
              <a:xfrm>
                <a:off x="0" y="6765441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21" name="Shape 1321"/>
              <p:cNvSpPr/>
              <p:nvPr/>
            </p:nvSpPr>
            <p:spPr>
              <a:xfrm>
                <a:off x="0" y="7141298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grpSp>
          <p:nvGrpSpPr>
            <p:cNvPr id="1343" name="Group 1343"/>
            <p:cNvGrpSpPr/>
            <p:nvPr/>
          </p:nvGrpSpPr>
          <p:grpSpPr>
            <a:xfrm>
              <a:off x="28854" y="582851"/>
              <a:ext cx="4036558" cy="7493001"/>
              <a:chOff x="0" y="0"/>
              <a:chExt cx="4036557" cy="7493000"/>
            </a:xfrm>
          </p:grpSpPr>
          <p:sp>
            <p:nvSpPr>
              <p:cNvPr id="1323" name="Shape 1323"/>
              <p:cNvSpPr/>
              <p:nvPr/>
            </p:nvSpPr>
            <p:spPr>
              <a:xfrm>
                <a:off x="0" y="1128963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24" name="Shape 1324"/>
              <p:cNvSpPr/>
              <p:nvPr/>
            </p:nvSpPr>
            <p:spPr>
              <a:xfrm>
                <a:off x="0" y="752642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25" name="Shape 1325"/>
              <p:cNvSpPr/>
              <p:nvPr/>
            </p:nvSpPr>
            <p:spPr>
              <a:xfrm>
                <a:off x="0" y="376321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26" name="Shape 1326"/>
              <p:cNvSpPr/>
              <p:nvPr/>
            </p:nvSpPr>
            <p:spPr>
              <a:xfrm>
                <a:off x="0" y="0"/>
                <a:ext cx="4036558" cy="342900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27" name="Shape 1327"/>
              <p:cNvSpPr/>
              <p:nvPr/>
            </p:nvSpPr>
            <p:spPr>
              <a:xfrm>
                <a:off x="0" y="1505284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28" name="Shape 1328"/>
              <p:cNvSpPr/>
              <p:nvPr/>
            </p:nvSpPr>
            <p:spPr>
              <a:xfrm>
                <a:off x="0" y="1881605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29" name="Shape 1329"/>
              <p:cNvSpPr/>
              <p:nvPr/>
            </p:nvSpPr>
            <p:spPr>
              <a:xfrm>
                <a:off x="0" y="2257926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0" name="Shape 1330"/>
              <p:cNvSpPr/>
              <p:nvPr/>
            </p:nvSpPr>
            <p:spPr>
              <a:xfrm>
                <a:off x="0" y="2634247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1" name="Shape 1331"/>
              <p:cNvSpPr/>
              <p:nvPr/>
            </p:nvSpPr>
            <p:spPr>
              <a:xfrm>
                <a:off x="0" y="3010568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2" name="Shape 1332"/>
              <p:cNvSpPr/>
              <p:nvPr/>
            </p:nvSpPr>
            <p:spPr>
              <a:xfrm>
                <a:off x="0" y="3386889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3" name="Shape 1333"/>
              <p:cNvSpPr/>
              <p:nvPr/>
            </p:nvSpPr>
            <p:spPr>
              <a:xfrm>
                <a:off x="0" y="3763210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4" name="Shape 1334"/>
              <p:cNvSpPr/>
              <p:nvPr/>
            </p:nvSpPr>
            <p:spPr>
              <a:xfrm>
                <a:off x="0" y="4139531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5" name="Shape 1335"/>
              <p:cNvSpPr/>
              <p:nvPr/>
            </p:nvSpPr>
            <p:spPr>
              <a:xfrm>
                <a:off x="0" y="4515852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6" name="Shape 1336"/>
              <p:cNvSpPr/>
              <p:nvPr/>
            </p:nvSpPr>
            <p:spPr>
              <a:xfrm>
                <a:off x="0" y="4892173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7" name="Shape 1337"/>
              <p:cNvSpPr/>
              <p:nvPr/>
            </p:nvSpPr>
            <p:spPr>
              <a:xfrm>
                <a:off x="0" y="5268494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8" name="Shape 1338"/>
              <p:cNvSpPr/>
              <p:nvPr/>
            </p:nvSpPr>
            <p:spPr>
              <a:xfrm>
                <a:off x="0" y="5644815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9" name="Shape 1339"/>
              <p:cNvSpPr/>
              <p:nvPr/>
            </p:nvSpPr>
            <p:spPr>
              <a:xfrm>
                <a:off x="0" y="6021136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40" name="Shape 1340"/>
              <p:cNvSpPr/>
              <p:nvPr/>
            </p:nvSpPr>
            <p:spPr>
              <a:xfrm>
                <a:off x="0" y="6397457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41" name="Shape 1341"/>
              <p:cNvSpPr/>
              <p:nvPr/>
            </p:nvSpPr>
            <p:spPr>
              <a:xfrm>
                <a:off x="0" y="6773778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42" name="Shape 1342"/>
              <p:cNvSpPr/>
              <p:nvPr/>
            </p:nvSpPr>
            <p:spPr>
              <a:xfrm>
                <a:off x="0" y="7150100"/>
                <a:ext cx="4036558" cy="342900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1344" name="Shape 1344"/>
            <p:cNvSpPr/>
            <p:nvPr/>
          </p:nvSpPr>
          <p:spPr>
            <a:xfrm>
              <a:off x="1124045" y="8974096"/>
              <a:ext cx="154145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4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1345" name="Shape 1345"/>
            <p:cNvSpPr/>
            <p:nvPr/>
          </p:nvSpPr>
          <p:spPr>
            <a:xfrm>
              <a:off x="3410825" y="8977524"/>
              <a:ext cx="154145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4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geom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Shape 1348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 make a graph</a:t>
            </a:r>
          </a:p>
        </p:txBody>
      </p:sp>
      <p:grpSp>
        <p:nvGrpSpPr>
          <p:cNvPr id="1377" name="Group 1377"/>
          <p:cNvGrpSpPr/>
          <p:nvPr/>
        </p:nvGrpSpPr>
        <p:grpSpPr>
          <a:xfrm>
            <a:off x="1418360" y="2302092"/>
            <a:ext cx="4956510" cy="10247863"/>
            <a:chOff x="0" y="376237"/>
            <a:chExt cx="4956509" cy="10247862"/>
          </a:xfrm>
        </p:grpSpPr>
        <p:graphicFrame>
          <p:nvGraphicFramePr>
            <p:cNvPr id="1349" name="Table 1349"/>
            <p:cNvGraphicFramePr/>
            <p:nvPr/>
          </p:nvGraphicFramePr>
          <p:xfrm>
            <a:off x="0" y="1646574"/>
            <a:ext cx="3784600" cy="82042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934685"/>
                  <a:gridCol w="934685"/>
                  <a:gridCol w="934685"/>
                  <a:gridCol w="934685"/>
                </a:tblGrid>
                <a:tr h="535781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mpg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cyl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disp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2000">
                            <a:solidFill>
                              <a:srgbClr val="FFFFFF"/>
                            </a:solidFill>
                            <a:sym typeface="Helvetica"/>
                          </a:rPr>
                          <a:t>hp</a:t>
                        </a:r>
                      </a:p>
                    </a:txBody>
                    <a:tcPr marL="50800" marR="50800" marT="50800" marB="50800" anchor="ctr" anchorCtr="0" horzOverflow="overflow"/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108.0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258.0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77C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18.1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225.0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14.3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9ABD6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24.4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146.7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140.8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19.2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77C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17.3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77C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15.2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77C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472.0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5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460.0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5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440.0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D5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32.4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78.7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30.4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75.7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379"/>
                      </a:solidFill>
                    </a:tcPr>
                  </a:tc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33.9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71.1</a:t>
                        </a:r>
                      </a:p>
                    </a:txBody>
                    <a:tcPr marL="50800" marR="50800" marT="50800" marB="50800" anchor="ctr" anchorCtr="0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b="1"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A8D379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1350" name="Shape 1350"/>
            <p:cNvSpPr/>
            <p:nvPr/>
          </p:nvSpPr>
          <p:spPr>
            <a:xfrm>
              <a:off x="4079950" y="3069129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1" name="Shape 1351"/>
            <p:cNvSpPr/>
            <p:nvPr/>
          </p:nvSpPr>
          <p:spPr>
            <a:xfrm>
              <a:off x="4079950" y="3444987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2" name="Shape 1352"/>
            <p:cNvSpPr/>
            <p:nvPr/>
          </p:nvSpPr>
          <p:spPr>
            <a:xfrm>
              <a:off x="4079950" y="3820845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3" name="Shape 1353"/>
            <p:cNvSpPr/>
            <p:nvPr/>
          </p:nvSpPr>
          <p:spPr>
            <a:xfrm>
              <a:off x="4079950" y="419670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4" name="Shape 1354"/>
            <p:cNvSpPr/>
            <p:nvPr/>
          </p:nvSpPr>
          <p:spPr>
            <a:xfrm>
              <a:off x="4079950" y="4572560"/>
              <a:ext cx="203201" cy="203201"/>
            </a:xfrm>
            <a:prstGeom prst="ellipse">
              <a:avLst/>
            </a:prstGeom>
            <a:solidFill>
              <a:srgbClr val="A9AB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5" name="Shape 1355"/>
            <p:cNvSpPr/>
            <p:nvPr/>
          </p:nvSpPr>
          <p:spPr>
            <a:xfrm>
              <a:off x="4079950" y="4948418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6" name="Shape 1356"/>
            <p:cNvSpPr/>
            <p:nvPr/>
          </p:nvSpPr>
          <p:spPr>
            <a:xfrm>
              <a:off x="4079950" y="5324275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7" name="Shape 1357"/>
            <p:cNvSpPr/>
            <p:nvPr/>
          </p:nvSpPr>
          <p:spPr>
            <a:xfrm>
              <a:off x="4079950" y="5700134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8" name="Shape 1358"/>
            <p:cNvSpPr/>
            <p:nvPr/>
          </p:nvSpPr>
          <p:spPr>
            <a:xfrm>
              <a:off x="4079950" y="6075991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9" name="Shape 1359"/>
            <p:cNvSpPr/>
            <p:nvPr/>
          </p:nvSpPr>
          <p:spPr>
            <a:xfrm>
              <a:off x="4079950" y="6451849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0" name="Shape 1360"/>
            <p:cNvSpPr/>
            <p:nvPr/>
          </p:nvSpPr>
          <p:spPr>
            <a:xfrm>
              <a:off x="4079950" y="2693271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1" name="Shape 1361"/>
            <p:cNvSpPr/>
            <p:nvPr/>
          </p:nvSpPr>
          <p:spPr>
            <a:xfrm>
              <a:off x="4079950" y="231741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2" name="Shape 1362"/>
            <p:cNvSpPr/>
            <p:nvPr/>
          </p:nvSpPr>
          <p:spPr>
            <a:xfrm>
              <a:off x="4079950" y="6827707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3" name="Shape 1363"/>
            <p:cNvSpPr/>
            <p:nvPr/>
          </p:nvSpPr>
          <p:spPr>
            <a:xfrm>
              <a:off x="4079950" y="7203564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4" name="Shape 1364"/>
            <p:cNvSpPr/>
            <p:nvPr/>
          </p:nvSpPr>
          <p:spPr>
            <a:xfrm>
              <a:off x="4079950" y="7579423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5" name="Shape 1365"/>
            <p:cNvSpPr/>
            <p:nvPr/>
          </p:nvSpPr>
          <p:spPr>
            <a:xfrm>
              <a:off x="4079950" y="7955281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6" name="Shape 1366"/>
            <p:cNvSpPr/>
            <p:nvPr/>
          </p:nvSpPr>
          <p:spPr>
            <a:xfrm>
              <a:off x="4079950" y="8331138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7" name="Shape 1367"/>
            <p:cNvSpPr/>
            <p:nvPr/>
          </p:nvSpPr>
          <p:spPr>
            <a:xfrm>
              <a:off x="4079950" y="8706996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8" name="Shape 1368"/>
            <p:cNvSpPr/>
            <p:nvPr/>
          </p:nvSpPr>
          <p:spPr>
            <a:xfrm>
              <a:off x="4079950" y="9082854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9" name="Shape 1369"/>
            <p:cNvSpPr/>
            <p:nvPr/>
          </p:nvSpPr>
          <p:spPr>
            <a:xfrm>
              <a:off x="4079950" y="9458712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70" name="Shape 1370"/>
            <p:cNvSpPr/>
            <p:nvPr/>
          </p:nvSpPr>
          <p:spPr>
            <a:xfrm>
              <a:off x="1128279" y="10620671"/>
              <a:ext cx="154145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4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data</a:t>
              </a:r>
            </a:p>
          </p:txBody>
        </p:sp>
        <p:sp>
          <p:nvSpPr>
            <p:cNvPr id="1371" name="Shape 1371"/>
            <p:cNvSpPr/>
            <p:nvPr/>
          </p:nvSpPr>
          <p:spPr>
            <a:xfrm>
              <a:off x="3415058" y="10624099"/>
              <a:ext cx="154145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1" sz="4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geom</a:t>
              </a:r>
            </a:p>
          </p:txBody>
        </p:sp>
        <p:grpSp>
          <p:nvGrpSpPr>
            <p:cNvPr id="1376" name="Group 1376"/>
            <p:cNvGrpSpPr/>
            <p:nvPr/>
          </p:nvGrpSpPr>
          <p:grpSpPr>
            <a:xfrm>
              <a:off x="70868" y="376237"/>
              <a:ext cx="3748799" cy="1440808"/>
              <a:chOff x="0" y="376237"/>
              <a:chExt cx="3748797" cy="1440807"/>
            </a:xfrm>
          </p:grpSpPr>
          <p:sp>
            <p:nvSpPr>
              <p:cNvPr id="1372" name="Shape 1372"/>
              <p:cNvSpPr/>
              <p:nvPr/>
            </p:nvSpPr>
            <p:spPr>
              <a:xfrm>
                <a:off x="0" y="376237"/>
                <a:ext cx="3656273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b="1" sz="40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mappings</a:t>
                </a:r>
              </a:p>
            </p:txBody>
          </p:sp>
          <p:grpSp>
            <p:nvGrpSpPr>
              <p:cNvPr id="1375" name="Group 1375"/>
              <p:cNvGrpSpPr/>
              <p:nvPr/>
            </p:nvGrpSpPr>
            <p:grpSpPr>
              <a:xfrm>
                <a:off x="2721126" y="1046579"/>
                <a:ext cx="1027672" cy="770466"/>
                <a:chOff x="0" y="274637"/>
                <a:chExt cx="1027670" cy="770464"/>
              </a:xfrm>
            </p:grpSpPr>
            <p:sp>
              <p:nvSpPr>
                <p:cNvPr id="1373" name="Shape 1373"/>
                <p:cNvSpPr/>
                <p:nvPr/>
              </p:nvSpPr>
              <p:spPr>
                <a:xfrm>
                  <a:off x="0" y="274637"/>
                  <a:ext cx="1027671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spAutoFit/>
                </a:bodyPr>
                <a:lstStyle>
                  <a:lvl1pPr>
                    <a:defRPr b="1" sz="2700">
                      <a:solidFill>
                        <a:srgbClr val="53585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fill</a:t>
                  </a:r>
                </a:p>
              </p:txBody>
            </p:sp>
            <p:sp>
              <p:nvSpPr>
                <p:cNvPr id="1374" name="Shape 1374"/>
                <p:cNvSpPr/>
                <p:nvPr/>
              </p:nvSpPr>
              <p:spPr>
                <a:xfrm rot="16200000">
                  <a:off x="255030" y="647076"/>
                  <a:ext cx="517610" cy="278444"/>
                </a:xfrm>
                <a:prstGeom prst="leftRightArrow">
                  <a:avLst>
                    <a:gd name="adj1" fmla="val 38643"/>
                    <a:gd name="adj2" fmla="val 45726"/>
                  </a:avLst>
                </a:prstGeom>
                <a:solidFill>
                  <a:srgbClr val="FFFFFF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</p:grpSp>
      <p:pic>
        <p:nvPicPr>
          <p:cNvPr id="1378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79" name="Shape 1379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80" name="Shape 1380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81" name="Shape 1381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82" name="Shape 1382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ggplot(data = </a:t>
            </a:r>
            <a:r>
              <a:rPr>
                <a:solidFill>
                  <a:schemeClr val="accent1"/>
                </a:solidFill>
              </a:rPr>
              <a:t>&lt;DATA&gt;</a:t>
            </a:r>
            <a: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&lt;GEOM_FUNCTION&gt;</a:t>
            </a:r>
            <a:r>
              <a:t>(mapping = aes(</a:t>
            </a:r>
            <a:r>
              <a:rPr>
                <a:solidFill>
                  <a:schemeClr val="accent1"/>
                </a:solidFill>
              </a:rPr>
              <a:t>&lt;MAPPINGS&gt;</a:t>
            </a:r>
            <a:r>
              <a:t>))</a:t>
            </a:r>
          </a:p>
        </p:txBody>
      </p:sp>
      <p:sp>
        <p:nvSpPr>
          <p:cNvPr id="1383" name="Shape 1383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980694" indent="-980694" algn="l" defTabSz="578358">
              <a:spcBef>
                <a:spcPts val="4000"/>
              </a:spcBef>
              <a:buSzPct val="100000"/>
              <a:buAutoNum type="arabicPeriod" startAt="1"/>
              <a:defRPr sz="6633">
                <a:latin typeface="Helvetica"/>
                <a:ea typeface="Helvetica"/>
                <a:cs typeface="Helvetica"/>
                <a:sym typeface="Helvetica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384" name="Shape 1384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385" name="Shape 1385"/>
          <p:cNvSpPr txBox="1"/>
          <p:nvPr/>
        </p:nvSpPr>
        <p:spPr>
          <a:xfrm>
            <a:off x="17146618" y="9194330"/>
            <a:ext cx="6798895" cy="381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3"/>
              <a:defRPr sz="67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Map</a:t>
            </a:r>
            <a:r>
              <a:t> aesthetic properties to variables</a:t>
            </a:r>
          </a:p>
        </p:txBody>
      </p:sp>
      <p:sp>
        <p:nvSpPr>
          <p:cNvPr id="1386" name="Shape 1386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87" name="Shape 1387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88" name="Shape 1388"/>
          <p:cNvSpPr/>
          <p:nvPr/>
        </p:nvSpPr>
        <p:spPr>
          <a:xfrm flipH="1" flipV="1">
            <a:off x="19417754" y="8050021"/>
            <a:ext cx="686061" cy="124550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Shape 1390"/>
          <p:cNvSpPr txBox="1"/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b="1" sz="20000"/>
            </a:lvl1pPr>
          </a:lstStyle>
          <a:p>
            <a:pPr/>
            <a:r>
              <a:t>What else?</a:t>
            </a:r>
          </a:p>
        </p:txBody>
      </p:sp>
      <p:pic>
        <p:nvPicPr>
          <p:cNvPr id="1391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1392" name="Shape 1392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4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5" name="Rpl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Rplot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8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99" name="Shape 1399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Position Adjustments</a:t>
            </a:r>
          </a:p>
        </p:txBody>
      </p:sp>
      <p:sp>
        <p:nvSpPr>
          <p:cNvPr id="1400" name="Shape 1400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overlapping objects are arranged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" name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3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04" name="Shape 1404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Themes</a:t>
            </a:r>
          </a:p>
        </p:txBody>
      </p:sp>
      <p:sp>
        <p:nvSpPr>
          <p:cNvPr id="1405" name="Shape 1405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Visual appearance of non-data elements</a:t>
            </a:r>
          </a:p>
        </p:txBody>
      </p:sp>
      <p:sp>
        <p:nvSpPr>
          <p:cNvPr id="1406" name="Shape 1406"/>
          <p:cNvSpPr/>
          <p:nvPr/>
        </p:nvSpPr>
        <p:spPr>
          <a:xfrm rot="18900000">
            <a:off x="15948338" y="9788684"/>
            <a:ext cx="10938434" cy="2264971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+ theme_bw()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6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Rplot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9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10" name="Shape 1410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Scales</a:t>
            </a:r>
          </a:p>
        </p:txBody>
      </p:sp>
      <p:sp>
        <p:nvSpPr>
          <p:cNvPr id="1411" name="Shape 1411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Customize color scales, other mappings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14" name="Shape 1414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Facets</a:t>
            </a:r>
          </a:p>
        </p:txBody>
      </p:sp>
      <p:sp>
        <p:nvSpPr>
          <p:cNvPr id="1415" name="Shape 1415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Subplots that display subsets of the data.</a:t>
            </a:r>
          </a:p>
        </p:txBody>
      </p:sp>
      <p:pic>
        <p:nvPicPr>
          <p:cNvPr id="1416" name="Rplot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9487" y="3266953"/>
            <a:ext cx="17564977" cy="10161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Rplot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7703" y="2098283"/>
            <a:ext cx="20156428" cy="1166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9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20" name="Shape 1420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Coordinate systems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2" name="Rplot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5329" y="2099175"/>
            <a:ext cx="20153342" cy="1165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3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24" name="Shape 1424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Titles and captions</a:t>
            </a:r>
          </a:p>
        </p:txBody>
      </p:sp>
      <p:pic>
        <p:nvPicPr>
          <p:cNvPr id="1425" name="Rplot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01722" y="3233423"/>
            <a:ext cx="16815456" cy="9727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4" name="Shape 184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5" name="Shape 185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6" name="Shape 186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ggplot(data = </a:t>
            </a:r>
            <a:r>
              <a:t>mpg</a:t>
            </a:r>
            <a:r>
              <a:rPr>
                <a:solidFill>
                  <a:srgbClr val="000000"/>
                </a:solidFill>
              </a:rPr>
              <a:t>) 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</a:t>
            </a:r>
            <a:r>
              <a:rPr>
                <a:solidFill>
                  <a:srgbClr val="000000"/>
                </a:solidFill>
              </a:rPr>
              <a:t>(mapping = aes(</a:t>
            </a:r>
            <a:r>
              <a:t>x = displ, y = hwy</a:t>
            </a:r>
            <a:r>
              <a:rPr>
                <a:solidFill>
                  <a:srgbClr val="000000"/>
                </a:solidFill>
              </a:rPr>
              <a:t>))</a:t>
            </a:r>
          </a:p>
        </p:txBody>
      </p:sp>
      <p:sp>
        <p:nvSpPr>
          <p:cNvPr id="187" name="Shape 187"/>
          <p:cNvSpPr/>
          <p:nvPr/>
        </p:nvSpPr>
        <p:spPr>
          <a:xfrm>
            <a:off x="10573924" y="827799"/>
            <a:ext cx="12257882" cy="4829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36" y="0"/>
                </a:moveTo>
                <a:cubicBezTo>
                  <a:pt x="1115" y="0"/>
                  <a:pt x="774" y="866"/>
                  <a:pt x="774" y="1933"/>
                </a:cubicBezTo>
                <a:lnTo>
                  <a:pt x="774" y="14931"/>
                </a:lnTo>
                <a:cubicBezTo>
                  <a:pt x="774" y="15431"/>
                  <a:pt x="851" y="15883"/>
                  <a:pt x="974" y="16227"/>
                </a:cubicBezTo>
                <a:lnTo>
                  <a:pt x="0" y="21600"/>
                </a:lnTo>
                <a:lnTo>
                  <a:pt x="1367" y="16812"/>
                </a:lnTo>
                <a:cubicBezTo>
                  <a:pt x="1421" y="16844"/>
                  <a:pt x="1477" y="16864"/>
                  <a:pt x="1536" y="16864"/>
                </a:cubicBezTo>
                <a:lnTo>
                  <a:pt x="20838" y="16864"/>
                </a:lnTo>
                <a:cubicBezTo>
                  <a:pt x="21259" y="16864"/>
                  <a:pt x="21600" y="15998"/>
                  <a:pt x="21600" y="14931"/>
                </a:cubicBezTo>
                <a:lnTo>
                  <a:pt x="21600" y="1933"/>
                </a:lnTo>
                <a:cubicBezTo>
                  <a:pt x="21600" y="866"/>
                  <a:pt x="21259" y="0"/>
                  <a:pt x="20838" y="0"/>
                </a:cubicBezTo>
                <a:lnTo>
                  <a:pt x="153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b="1"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 tip: Always put the + at the end of a line, Never at the start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28" name="Shape 1428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29" name="Shape 1429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30" name="Shape 1430"/>
          <p:cNvSpPr txBox="1"/>
          <p:nvPr/>
        </p:nvSpPr>
        <p:spPr>
          <a:xfrm>
            <a:off x="1808267" y="2790863"/>
            <a:ext cx="21080801" cy="155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66674">
              <a:spcBef>
                <a:spcPts val="3900"/>
              </a:spcBef>
              <a:defRPr sz="649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Make any plot by filling in the parameters of this template</a:t>
            </a:r>
          </a:p>
        </p:txBody>
      </p:sp>
      <p:sp>
        <p:nvSpPr>
          <p:cNvPr id="1431" name="Shape 1431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 ggplot2 template</a:t>
            </a:r>
          </a:p>
        </p:txBody>
      </p:sp>
      <p:grpSp>
        <p:nvGrpSpPr>
          <p:cNvPr id="1436" name="Group 1436"/>
          <p:cNvGrpSpPr/>
          <p:nvPr/>
        </p:nvGrpSpPr>
        <p:grpSpPr>
          <a:xfrm>
            <a:off x="1685046" y="4583236"/>
            <a:ext cx="21006204" cy="7412161"/>
            <a:chOff x="0" y="0"/>
            <a:chExt cx="21006203" cy="7412159"/>
          </a:xfrm>
        </p:grpSpPr>
        <p:pic>
          <p:nvPicPr>
            <p:cNvPr id="1432" name="data-visualization-2.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185555" y="1006023"/>
              <a:ext cx="6820649" cy="527050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433" name="Shape 1433"/>
            <p:cNvSpPr/>
            <p:nvPr/>
          </p:nvSpPr>
          <p:spPr>
            <a:xfrm>
              <a:off x="11621748" y="-1"/>
              <a:ext cx="4250407" cy="7408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786" y="0"/>
                  </a:moveTo>
                  <a:lnTo>
                    <a:pt x="21600" y="10881"/>
                  </a:lnTo>
                  <a:lnTo>
                    <a:pt x="21540" y="13109"/>
                  </a:lnTo>
                  <a:lnTo>
                    <a:pt x="7901" y="21600"/>
                  </a:lnTo>
                  <a:lnTo>
                    <a:pt x="0" y="10547"/>
                  </a:lnTo>
                  <a:lnTo>
                    <a:pt x="7786" y="0"/>
                  </a:lnTo>
                  <a:close/>
                </a:path>
              </a:pathLst>
            </a:custGeom>
            <a:solidFill>
              <a:srgbClr val="000000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34" name="Shape 1434"/>
            <p:cNvSpPr/>
            <p:nvPr/>
          </p:nvSpPr>
          <p:spPr>
            <a:xfrm>
              <a:off x="14355960" y="3660553"/>
              <a:ext cx="1514156" cy="847313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1435" name="data-visualization-2.1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662" t="49262" r="74743" b="33616"/>
            <a:stretch>
              <a:fillRect/>
            </a:stretch>
          </p:blipFill>
          <p:spPr>
            <a:xfrm>
              <a:off x="0" y="14239"/>
              <a:ext cx="13193476" cy="7397921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1437" name="Shape 143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40" name="Shape 1440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41" name="Shape 1441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442" name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6143" y="172143"/>
            <a:ext cx="13371714" cy="13371714"/>
          </a:xfrm>
          <a:prstGeom prst="rect">
            <a:avLst/>
          </a:prstGeom>
          <a:ln w="12700">
            <a:miter lim="400000"/>
          </a:ln>
        </p:spPr>
      </p:pic>
      <p:sp>
        <p:nvSpPr>
          <p:cNvPr id="1443" name="Shape 1443"/>
          <p:cNvSpPr/>
          <p:nvPr/>
        </p:nvSpPr>
        <p:spPr>
          <a:xfrm>
            <a:off x="104887" y="13174517"/>
            <a:ext cx="515599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Helvetica Neue"/>
              </a:defRPr>
            </a:pPr>
            <a:r>
              <a:t>David B Sparks, </a:t>
            </a:r>
            <a:r>
              <a:rPr>
                <a:hlinkClick r:id="rId4" invalidUrl="" action="" tgtFrame="" tooltip="" history="1" highlightClick="0" endSnd="0"/>
              </a:rPr>
              <a:t>http://bit.ly/hn54NW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5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46" name="Shape 1446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47" name="Shape 1447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448" name="simplefill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84356" y="167561"/>
            <a:ext cx="13015288" cy="13015289"/>
          </a:xfrm>
          <a:prstGeom prst="rect">
            <a:avLst/>
          </a:prstGeom>
          <a:ln w="12700">
            <a:miter lim="400000"/>
          </a:ln>
        </p:spPr>
      </p:pic>
      <p:sp>
        <p:nvSpPr>
          <p:cNvPr id="1449" name="Shape 1449"/>
          <p:cNvSpPr/>
          <p:nvPr/>
        </p:nvSpPr>
        <p:spPr>
          <a:xfrm>
            <a:off x="213157" y="13226731"/>
            <a:ext cx="830892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latin typeface="+mn-lt"/>
                <a:ea typeface="+mn-ea"/>
                <a:cs typeface="+mn-cs"/>
                <a:sym typeface="Helvetica Neue"/>
              </a:defRPr>
            </a:pPr>
            <a:r>
              <a:t>David Kahle, </a:t>
            </a:r>
            <a:r>
              <a:rPr u="sng">
                <a:hlinkClick r:id="rId4" invalidUrl="" action="" tgtFrame="" tooltip="" history="1" highlightClick="0" endSnd="0"/>
              </a:rPr>
              <a:t>https://dl.dropbox.com/u/24648660/ggmap%20useR%202012.pdf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Shape 1452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53" name="Shape 1453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1454" name="droppedImage.tiff"/>
          <p:cNvPicPr>
            <a:picLocks noChangeAspect="1"/>
          </p:cNvPicPr>
          <p:nvPr/>
        </p:nvPicPr>
        <p:blipFill>
          <a:blip r:embed="rId3">
            <a:extLst/>
          </a:blip>
          <a:srcRect l="0" t="0" r="503" b="0"/>
          <a:stretch>
            <a:fillRect/>
          </a:stretch>
        </p:blipFill>
        <p:spPr>
          <a:xfrm>
            <a:off x="1876821" y="0"/>
            <a:ext cx="20630387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55" name="Shape 1455"/>
          <p:cNvSpPr/>
          <p:nvPr/>
        </p:nvSpPr>
        <p:spPr>
          <a:xfrm>
            <a:off x="13312660" y="13212070"/>
            <a:ext cx="905510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James Cheshire, </a:t>
            </a:r>
            <a:r>
              <a:rPr>
                <a:hlinkClick r:id="rId4" invalidUrl="" action="" tgtFrame="" tooltip="" history="1" highlightClick="0" endSnd="0"/>
              </a:rPr>
              <a:t>http://bit.ly/xqHhAs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7" name="Screen Shot 2019-05-04 at 9.28.1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5750" y="2163568"/>
            <a:ext cx="18732500" cy="14591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8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59" name="Shape 1459"/>
          <p:cNvSpPr txBox="1"/>
          <p:nvPr/>
        </p:nvSpPr>
        <p:spPr>
          <a:xfrm>
            <a:off x="4007752" y="36183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 u="sng">
                <a:latin typeface="Helvetica"/>
                <a:ea typeface="Helvetica"/>
                <a:cs typeface="Helvetica"/>
                <a:sym typeface="Helvetica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r4ds.had.co.nz</a:t>
            </a:r>
          </a:p>
        </p:txBody>
      </p:sp>
      <p:sp>
        <p:nvSpPr>
          <p:cNvPr id="1460" name="Shape 1460"/>
          <p:cNvSpPr txBox="1"/>
          <p:nvPr/>
        </p:nvSpPr>
        <p:spPr>
          <a:xfrm rot="21271686">
            <a:off x="-83635" y="6014802"/>
            <a:ext cx="3466959" cy="126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Complete and free online</a:t>
            </a:r>
          </a:p>
        </p:txBody>
      </p:sp>
      <p:pic>
        <p:nvPicPr>
          <p:cNvPr id="1461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10800000">
            <a:off x="986349" y="3231241"/>
            <a:ext cx="5277913" cy="2255245"/>
          </a:xfrm>
          <a:prstGeom prst="rect">
            <a:avLst/>
          </a:prstGeom>
        </p:spPr>
      </p:pic>
      <p:sp>
        <p:nvSpPr>
          <p:cNvPr id="1463" name="Shape 1463"/>
          <p:cNvSpPr txBox="1"/>
          <p:nvPr/>
        </p:nvSpPr>
        <p:spPr>
          <a:xfrm rot="361556">
            <a:off x="14096872" y="5019666"/>
            <a:ext cx="6149884" cy="261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4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ultimate resource for all of today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3" grpId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Screen Shot 2019-05-03 at 3.20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5750" y="2836260"/>
            <a:ext cx="18732500" cy="1324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6" name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67" name="Shape 1467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 u="sng">
                <a:latin typeface="Helvetica"/>
                <a:ea typeface="Helvetica"/>
                <a:cs typeface="Helvetica"/>
                <a:sym typeface="Helvetica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rstudio.cloud/learn/primers</a:t>
            </a:r>
          </a:p>
        </p:txBody>
      </p:sp>
      <p:sp>
        <p:nvSpPr>
          <p:cNvPr id="1468" name="Shape 1468"/>
          <p:cNvSpPr txBox="1"/>
          <p:nvPr/>
        </p:nvSpPr>
        <p:spPr>
          <a:xfrm rot="21271686">
            <a:off x="-83635" y="7085012"/>
            <a:ext cx="3466959" cy="126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37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Click Primers in the sidebar</a:t>
            </a:r>
          </a:p>
        </p:txBody>
      </p:sp>
      <p:pic>
        <p:nvPicPr>
          <p:cNvPr id="1469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06563" y="9052089"/>
            <a:ext cx="1673269" cy="1248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Shape 1472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1473" name="Shape 1473"/>
          <p:cNvSpPr txBox="1"/>
          <p:nvPr>
            <p:ph type="body" sz="half" idx="4294967295"/>
          </p:nvPr>
        </p:nvSpPr>
        <p:spPr>
          <a:xfrm>
            <a:off x="5038192" y="3465445"/>
            <a:ext cx="14307616" cy="678511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Navigate up to the </a:t>
            </a:r>
            <a:r>
              <a:rPr b="1"/>
              <a:t>03-Transform</a:t>
            </a:r>
            <a:r>
              <a:t> folder.</a:t>
            </a:r>
            <a:endParaRPr b="1"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Open </a:t>
            </a:r>
            <a:r>
              <a:rPr b="1"/>
              <a:t>03-Transform-Exercises.Rmd</a:t>
            </a:r>
          </a:p>
        </p:txBody>
      </p:sp>
      <p:sp>
        <p:nvSpPr>
          <p:cNvPr id="1474" name="Shape 147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Shape 1476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Visualize Data with</a:t>
            </a:r>
          </a:p>
        </p:txBody>
      </p:sp>
      <p:pic>
        <p:nvPicPr>
          <p:cNvPr id="1477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4783" y="4384143"/>
            <a:ext cx="6454434" cy="7483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